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446" r:id="rId5"/>
    <p:sldId id="481" r:id="rId6"/>
    <p:sldId id="482" r:id="rId7"/>
    <p:sldId id="483" r:id="rId8"/>
    <p:sldId id="457" r:id="rId9"/>
    <p:sldId id="447" r:id="rId10"/>
    <p:sldId id="448" r:id="rId11"/>
    <p:sldId id="449" r:id="rId12"/>
    <p:sldId id="450" r:id="rId13"/>
    <p:sldId id="451" r:id="rId14"/>
    <p:sldId id="452" r:id="rId15"/>
    <p:sldId id="453" r:id="rId16"/>
    <p:sldId id="454" r:id="rId17"/>
    <p:sldId id="455" r:id="rId18"/>
    <p:sldId id="458" r:id="rId19"/>
    <p:sldId id="461" r:id="rId20"/>
    <p:sldId id="462" r:id="rId21"/>
    <p:sldId id="463" r:id="rId22"/>
    <p:sldId id="464" r:id="rId23"/>
    <p:sldId id="480" r:id="rId24"/>
    <p:sldId id="470" r:id="rId25"/>
    <p:sldId id="465" r:id="rId26"/>
    <p:sldId id="466" r:id="rId27"/>
    <p:sldId id="467" r:id="rId28"/>
    <p:sldId id="468" r:id="rId29"/>
    <p:sldId id="484" r:id="rId30"/>
    <p:sldId id="469" r:id="rId31"/>
    <p:sldId id="456" r:id="rId32"/>
    <p:sldId id="478" r:id="rId33"/>
    <p:sldId id="471" r:id="rId34"/>
    <p:sldId id="477" r:id="rId35"/>
    <p:sldId id="476" r:id="rId36"/>
    <p:sldId id="475" r:id="rId37"/>
    <p:sldId id="474" r:id="rId38"/>
    <p:sldId id="473" r:id="rId39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40BA4F5-21DE-4E00-8420-ADB93F38ABCE}">
          <p14:sldIdLst>
            <p14:sldId id="446"/>
            <p14:sldId id="481"/>
            <p14:sldId id="482"/>
            <p14:sldId id="483"/>
          </p14:sldIdLst>
        </p14:section>
        <p14:section name="GPO Locale" id="{6C44C807-5628-46D3-A5BE-919275AB2287}">
          <p14:sldIdLst>
            <p14:sldId id="457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</p14:sldIdLst>
        </p14:section>
        <p14:section name="GPO avec AD" id="{ED4726A3-C0B0-4A37-84B4-A5806C9E2087}">
          <p14:sldIdLst>
            <p14:sldId id="458"/>
            <p14:sldId id="461"/>
            <p14:sldId id="462"/>
            <p14:sldId id="463"/>
            <p14:sldId id="464"/>
            <p14:sldId id="480"/>
            <p14:sldId id="470"/>
          </p14:sldIdLst>
        </p14:section>
        <p14:section name="GPO Password 2" id="{5363F680-5C36-471A-8AA6-238A34A6AD1E}">
          <p14:sldIdLst>
            <p14:sldId id="465"/>
            <p14:sldId id="466"/>
            <p14:sldId id="467"/>
            <p14:sldId id="468"/>
            <p14:sldId id="484"/>
          </p14:sldIdLst>
        </p14:section>
        <p14:section name="GPO de préférence.." id="{C1CD842F-A760-4722-AFFD-20554975A87F}">
          <p14:sldIdLst>
            <p14:sldId id="469"/>
          </p14:sldIdLst>
        </p14:section>
        <p14:section name="TroubleShooting" id="{3B1A6B8B-6A68-43FE-8432-97A9BF577003}">
          <p14:sldIdLst>
            <p14:sldId id="456"/>
            <p14:sldId id="478"/>
            <p14:sldId id="471"/>
            <p14:sldId id="477"/>
            <p14:sldId id="476"/>
            <p14:sldId id="475"/>
            <p14:sldId id="474"/>
            <p14:sldId id="4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DDDDDD"/>
    <a:srgbClr val="FF6600"/>
    <a:srgbClr val="993300"/>
    <a:srgbClr val="008000"/>
    <a:srgbClr val="777777"/>
    <a:srgbClr val="003399"/>
    <a:srgbClr val="FFFF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57" autoAdjust="0"/>
    <p:restoredTop sz="94453" autoAdjust="0"/>
  </p:normalViewPr>
  <p:slideViewPr>
    <p:cSldViewPr>
      <p:cViewPr>
        <p:scale>
          <a:sx n="100" d="100"/>
          <a:sy n="100" d="100"/>
        </p:scale>
        <p:origin x="135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3336" y="-108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3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3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7CD327D2-79E1-45B5-A3FD-3BC1C11E33C1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795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t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t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ctr" compatLnSpc="1"/>
          <a:lstStyle/>
          <a:p>
            <a:endParaRPr lang="fr-FR" dirty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t" compatLnSpc="1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3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b" compatLnSpc="1"/>
          <a:lstStyle>
            <a:lvl1pPr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3"/>
            <a:ext cx="3076363" cy="51173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5519" tIns="47760" rIns="95519" bIns="47760" anchor="b" compatLnSpc="1"/>
          <a:lstStyle>
            <a:lvl1pPr algn="r" fontAlgn="base">
              <a:spcBef>
                <a:spcPct val="50000"/>
              </a:spcBef>
              <a:spcAft>
                <a:spcPct val="0"/>
              </a:spcAft>
              <a:defRPr sz="1300" b="1">
                <a:solidFill>
                  <a:schemeClr val="bg1">
                    <a:alpha val="100000"/>
                  </a:schemeClr>
                </a:solidFill>
                <a:latin typeface="Arial"/>
              </a:defRPr>
            </a:lvl1pPr>
          </a:lstStyle>
          <a:p>
            <a:fld id="{3EDCD74F-CD2D-4ECF-9C4F-D2822658F12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094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Relationship Id="rId5" Type="http://schemas.openxmlformats.org/officeDocument/2006/relationships/hyperlink" Target="https://www.tech2tech.fr/filtrer-par-os-vos-gpo-avec-les-filtres-wmi/" TargetMode="External"/><Relationship Id="rId4" Type="http://schemas.openxmlformats.org/officeDocument/2006/relationships/hyperlink" Target="http://zeda.nl/index.php/en/implementing-wmi-filters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CD74F-CD2D-4ECF-9C4F-D2822658F12B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637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D583D49-59D3-476F-90DC-3099EC6BFC6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75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87DD20-6109-4663-96BD-F431B19DBFE0}" type="slidenum">
              <a:rPr lang="en-US" altLang="fr-FR"/>
              <a:pPr/>
              <a:t>20</a:t>
            </a:fld>
            <a:endParaRPr lang="en-US" altLang="fr-FR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properties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is a laptop (because it has a battery)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Win32_Battery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Screen resolution is at least 1280x720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Win32_DisplayControllerConfiguration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HorizontalResolution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&gt;1279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VerticalResolution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&gt;719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 is running on batteries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BatteryStatus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Discharging = True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Namespace for this filter: \root\WMI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has at least 2GB RAM memory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Win32_ComputerSystem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TotalPhysicalMemory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2000000000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 D: contains at least 100GB free space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Win32_LogicalDisk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FreeSpace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100000000000 AND Caption = "D:"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contains an Intel Processor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Win32_Processor WHERE Manufacturer = "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GenuineIntel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has more than 2 logical processors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Win32_ComputerSystem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NumberOfLogicalProcessors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2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has more than 1 physical processor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Win32_ComputerSystem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NumberOfProcessors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1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contains an IRDA device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CIM_InfraredController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contains a floppy drive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Win32_FloppyDrive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contains an active Trusted Platform Module (TPM)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Win32_Tpm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IsEnabled_InitialValue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True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 Namespace for this filter: root\CIMV2\Security\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MicrosoftTpm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is a Compaq Presario SR5115NL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Win32_ComputerSystem WHERE manufacturer = "Compaq-Presario" and Model = "GN729AA-ABH SR5115NL"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Operating System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64 bits OS installed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"64-bit"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7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"6.1%"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7 with service pack 1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"6.1%"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ServicePackMajorVersion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Vista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"6.0%"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XP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"5.1%"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2000 workstation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"5.0%"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2008 R2 server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"6.1%"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2008 R2 server with service pack 1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"6.1%"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 "1"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ServicePackMajorVersion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2008 server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"6.0%"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2003 server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"5.2%"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windows 2000 server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Win32_OperatingSystem WHERE Version = "5.0%"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&lt;&gt;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Software and settings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zone + 1 (bias is the time zone GMT+0 offset in minutes)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win32_timezone WHERE bias = 60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feature webserver is installed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Win32_ServerFeature WHERE Name="Web Server (IIS)"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DHCP Server starts automatically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Win32_Service WHERE Caption="DHCP Server"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StartMode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="Auto"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Backup$ is defined on this computer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Win32_Share WHERE Caption="Backup$"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File C:\windows\system32\notepad.exe exists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CIM_Datafile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Name="C:\\windows\\system32\\notepad.exe"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user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JDoe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exists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Win32_UserAccount WHERE Name="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JDoe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LocalAccount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=True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group WSUS-administrators exists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Win32_Group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LocalAccount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=True AND Name="WSUS-administrators"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Office is installed (slow query!!)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Win32_Product WHERE Caption LIKE "Microsoft Office%"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Directory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is an AD client computer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"1"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is an AD domain controller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"2"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is an AD member server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"3"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 Site-name is Amsterdam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* FROM Win32_NTDomain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ClientSiteName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"Amsterdam"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 and time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monday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(1=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monday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2=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thuesday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DayOfWeek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Win32_LocalTime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DayOfWeek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1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February (1=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Januari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2=February,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DayOfWeek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Win32_LocalTime WHERE month = 2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partir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l’adresse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</a:t>
            </a:r>
            <a:r>
              <a:rPr lang="en-GB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http://zeda.nl/index.php/en/implementing-wmi-filters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en-GB" dirty="0">
              <a:effectLst/>
            </a:endParaRP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lundi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22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2017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23:39</a:t>
            </a:r>
          </a:p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Filtrer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 OS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GPO avec les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WMI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Tech2Tech | News, </a:t>
            </a:r>
            <a:r>
              <a:rPr lang="en-GB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Astuces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, </a:t>
            </a:r>
            <a:r>
              <a:rPr lang="en-GB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Tutos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, </a:t>
            </a:r>
            <a:r>
              <a:rPr lang="en-GB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Vidéos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</a:t>
            </a:r>
            <a:r>
              <a:rPr lang="en-GB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autour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de </a:t>
            </a:r>
            <a:r>
              <a:rPr lang="en-GB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l'informatique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| </a:t>
            </a: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création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stratégie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peut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être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intéressant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filtrer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GPO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seulement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un type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d’OS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évitera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autres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d’exécuter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GPO sur un OS qui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n’en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pas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besoin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C’est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possible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grâce aux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WMI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Ainsi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pourrez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filtrer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système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d’exploitation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encore par type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d’ordinateur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(desktop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laptop).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L’intérêt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peut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être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également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d’éviter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créer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Unité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d’Organisation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WMI par OS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d’un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pouvez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également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 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 avec la variable « 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 qui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différencier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serveurs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contrôleurs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domaines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ceux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 ne le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pas.</a:t>
            </a: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 »2″ pour les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contrôleurs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domaine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 »3″ pour les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autres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quelques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exemples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WMI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les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systèmes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d’exploitation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Windows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retrouverez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quelques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exemples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chaque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64 bits, 32bits,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deux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: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Clients 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7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“6.1%”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“6.1%”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“6.1%”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8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“6.2%”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“6.2%”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“6.2%”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8.1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“6.3%”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“6.3%”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“6.3%”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7, 8 and 8.1 (all versions before 10)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10 all builds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“10.%”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10 1507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“10.0.10240”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“10.0.10240”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“10.0.10240”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10 1511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“10.0.10586”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“10.0.10586”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“10.0.10586”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10 1607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“10.0.14393”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“10.0.14393”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 AND NOT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OSArchitecture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“64-bit”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“10.0.14393” AND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=”1″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Server 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Server 2003 R2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“5.2%”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Server 2008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“6.0%” AND (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“2” 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“3” )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Server 2008 R2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“6.1%” AND (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“2” 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“3” )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Windows Server  2012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Version from Win32_OperatingSystem WHERE Version LIKE “6.2%” AND (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“2” 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“3” )</a:t>
            </a:r>
          </a:p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Filtrer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seulement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Windows Clients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“1”</a:t>
            </a:r>
          </a:p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Filtrer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seulement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Windows Servers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Win32_OperatingSystem where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« 2 ») OR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ProductType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« 3 »)</a:t>
            </a:r>
          </a:p>
          <a:p>
            <a:r>
              <a:rPr lang="en-GB" b="1" i="1" dirty="0">
                <a:effectLst/>
              </a:rPr>
              <a:t>Any Windows Server OS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 OR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</a:t>
            </a:r>
          </a:p>
          <a:p>
            <a:r>
              <a:rPr lang="en-GB" b="1" i="1" dirty="0">
                <a:effectLst/>
              </a:rPr>
              <a:t>Any Windows Server OS - 32-bit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 OR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Any Windows Server OS - 64-bit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 OR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Any Windows Server - Domain Controller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</a:t>
            </a:r>
          </a:p>
          <a:p>
            <a:r>
              <a:rPr lang="en-GB" b="1" i="1" dirty="0">
                <a:effectLst/>
              </a:rPr>
              <a:t>Any Windows Server - Domain Controller - 32-bit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Any Windows Server - Domain Controller - 64-bit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"2")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Any Windows Server - Non-Domain Controller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</a:t>
            </a:r>
          </a:p>
          <a:p>
            <a:r>
              <a:rPr lang="en-GB" b="1" i="1" dirty="0">
                <a:effectLst/>
              </a:rPr>
              <a:t>Any Windows Server - Non- Domain Controller - 32-bit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Any Windows Server - Non-Domain Controller - 64-bit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(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 = "3")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2003 - 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2003 - 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2003 - 32-bit - 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2003 - 32-bit - 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2003 - 64-bit - 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2003 - 64-bit - 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R2 - 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2003 R2 -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2003 R2 - 32-bit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R2 - 32-bit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R2 - 64-bit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2003 R2 - 64-bit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"5.2.3%"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2008 -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2008 – 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2008 - 32-bit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2008 - 32-bit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NOT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2008 - 64-bit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2008 - 64-bit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"6.0%"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 AND </a:t>
            </a:r>
            <a:r>
              <a:rPr lang="en-GB" dirty="0" err="1">
                <a:effectLst/>
              </a:rPr>
              <a:t>OSArchitecture</a:t>
            </a:r>
            <a:r>
              <a:rPr lang="en-GB" dirty="0">
                <a:effectLst/>
              </a:rPr>
              <a:t> = "64-bit"</a:t>
            </a:r>
          </a:p>
          <a:p>
            <a:r>
              <a:rPr lang="en-GB" b="1" i="1" dirty="0">
                <a:effectLst/>
              </a:rPr>
              <a:t>Windows Server 2008 R2 - 64-bit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"6.1%"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2008 R2 - 64-bit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"6.1%"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2012 - 64-bit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2012 - 64-bit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"6.2%"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2012 R2 - 64-bit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2012 R2 - 64-bit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"6.3%"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r>
              <a:rPr lang="en-GB" b="1" i="1" dirty="0">
                <a:effectLst/>
              </a:rPr>
              <a:t>Windows Server 2016 - 64-bit - 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"10.%"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="2"</a:t>
            </a:r>
          </a:p>
          <a:p>
            <a:r>
              <a:rPr lang="en-GB" b="1" i="1" dirty="0">
                <a:effectLst/>
              </a:rPr>
              <a:t>Windows Server 2016 - 64-bit - non-DC</a:t>
            </a:r>
            <a:endParaRPr lang="en-GB" b="1" dirty="0">
              <a:effectLst/>
            </a:endParaRPr>
          </a:p>
          <a:p>
            <a:r>
              <a:rPr lang="en-GB" dirty="0">
                <a:effectLst/>
              </a:rPr>
              <a:t>select * from Win32_OperatingSystem WHERE Version like "10.%" AND </a:t>
            </a:r>
            <a:r>
              <a:rPr lang="en-GB" dirty="0" err="1">
                <a:effectLst/>
              </a:rPr>
              <a:t>ProductType</a:t>
            </a:r>
            <a:r>
              <a:rPr lang="en-GB" dirty="0">
                <a:effectLst/>
              </a:rPr>
              <a:t>="3"</a:t>
            </a:r>
          </a:p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669394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44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5863" indent="-298409" defTabSz="10344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3635" indent="-238727" defTabSz="10344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71089" indent="-238727" defTabSz="10344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48543" indent="-238727" defTabSz="103448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5997" indent="-238727" defTabSz="10344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03451" indent="-238727" defTabSz="10344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0905" indent="-238727" defTabSz="10344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58359" indent="-238727" defTabSz="10344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098727-052D-4E31-9C75-6CA3FA041658}" type="slidenum">
              <a:rPr lang="en-US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92163"/>
            <a:ext cx="5273675" cy="39560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484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CC8ECBA-A003-496E-B37F-1E370F12474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38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7C406F3-75C8-4FF7-8D45-A90EEC799B76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423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3319364-AB06-479B-9972-1A0DE59213C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622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0FDE20-AE7A-47BF-AF41-D2DD6A4BBC3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64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19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889" indent="-285727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06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068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30" indent="-228582" defTabSz="99051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392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555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717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879" indent="-228582" defTabSz="99051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61DCED9-6677-4C97-85C9-4C1AC800245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9938"/>
            <a:ext cx="5114925" cy="38354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98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fr-FR" sz="2400" dirty="0">
              <a:solidFill>
                <a:schemeClr val="tx1">
                  <a:alpha val="100000"/>
                </a:schemeClr>
              </a:solidFill>
              <a:latin typeface="Times New Roman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None/>
              <a:defRPr>
                <a:solidFill>
                  <a:schemeClr val="tx2">
                    <a:alpha val="100000"/>
                  </a:schemeClr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lang="fr-FR" dirty="0"/>
            </a:p>
          </p:txBody>
        </p:sp>
      </p:grpSp>
      <p:sp>
        <p:nvSpPr>
          <p:cNvPr id="8206" name="Rectangle 1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667000" y="6553200"/>
            <a:ext cx="1905000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95888" y="6553200"/>
            <a:ext cx="3279775" cy="304800"/>
          </a:xfrm>
          <a:prstGeom prst="rect">
            <a:avLst/>
          </a:pr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anchor="b" compatLnSpc="1">
            <a:spAutoFit/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alpha val="100000"/>
                  </a:schemeClr>
                </a:solidFill>
                <a:latin typeface="+mn-lt"/>
              </a:defRPr>
            </a:lvl1pPr>
          </a:lstStyle>
          <a:p>
            <a:endParaRPr lang="fr-FR" dirty="0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153425" y="6359525"/>
            <a:ext cx="990575" cy="498475"/>
          </a:xfrm>
        </p:spPr>
        <p:txBody>
          <a:bodyPr/>
          <a:lstStyle>
            <a:lvl1pPr>
              <a:defRPr sz="2400"/>
            </a:lvl1pPr>
          </a:lstStyle>
          <a:p>
            <a:fld id="{A136B56B-DE4D-4B8F-8F4E-D1B359A3E9E0}" type="slidenum">
              <a:rPr lang="fr-FR" smtClean="0"/>
              <a:pPr/>
              <a:t>‹N°›</a:t>
            </a:fld>
            <a:endParaRPr lang="fr-FR" sz="2600" dirty="0"/>
          </a:p>
        </p:txBody>
      </p:sp>
      <p:sp>
        <p:nvSpPr>
          <p:cNvPr id="821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 b="1">
                <a:solidFill>
                  <a:schemeClr val="tx1">
                    <a:alpha val="100000"/>
                  </a:schemeClr>
                </a:solidFill>
              </a:defRPr>
            </a:lvl1pPr>
          </a:lstStyle>
          <a:p>
            <a:r>
              <a:rPr lang="fr-FR" dirty="0"/>
              <a:t>Cliquez pour modifier le style du titre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481901"/>
          </a:xfrm>
        </p:spPr>
        <p:txBody>
          <a:bodyPr rtlCol="0" anchor="ctr"/>
          <a:lstStyle>
            <a:lvl1pPr>
              <a:defRPr sz="2400"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xfrm>
            <a:off x="8604448" y="6596390"/>
            <a:ext cx="539552" cy="261610"/>
          </a:xfrm>
        </p:spPr>
        <p:txBody>
          <a:bodyPr/>
          <a:lstStyle>
            <a:lvl1pPr>
              <a:defRPr sz="1050"/>
            </a:lvl1pPr>
          </a:lstStyle>
          <a:p>
            <a:fld id="{9D640CEC-BF4F-4DB5-8486-CE1BA7DA8D8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991100" y="1219200"/>
            <a:ext cx="3924300" cy="48768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82E3-BD10-43FF-A36F-422FB80504C7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 anchor="ctr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3E563-7086-456A-A446-81D432CA980C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>
            <a:lvl1pPr>
              <a:defRPr sz="2800" b="0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AFD53-958B-40AF-98D7-CD557998A285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169F4-871C-46DC-971C-75D3D84FB504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5D09E-057E-4A7E-87D3-7B615C80C279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9AADC-1E4C-4920-8EEE-EB24137E29FD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24732"/>
          </a:xfrm>
        </p:spPr>
        <p:txBody>
          <a:bodyPr rtlCol="0" anchor="t" anchorCtr="0">
            <a:spAutoFit/>
          </a:bodyPr>
          <a:lstStyle>
            <a:lvl1pPr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42910" y="1071546"/>
            <a:ext cx="8272490" cy="550072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B728-9506-4F75-9E9A-A810D1AD82B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490518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 userDrawn="1"/>
        </p:nvSpPr>
        <p:spPr bwMode="auto">
          <a:xfrm>
            <a:off x="285718" y="6627168"/>
            <a:ext cx="8858281" cy="2308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ctr" compatLnSpc="1">
            <a:spAutoFit/>
          </a:bodyPr>
          <a:lstStyle/>
          <a:p>
            <a:endParaRPr lang="fr-FR" sz="9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85719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0"/>
            <a:ext cx="2714644" cy="43867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fr-FR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14282" y="62950"/>
            <a:ext cx="8686800" cy="37572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compatLnSpc="1"/>
          <a:lstStyle/>
          <a:p>
            <a:pPr lvl="0"/>
            <a:r>
              <a:rPr lang="fr-FR" dirty="0"/>
              <a:t>Cliquez pour modifier le style du titre du masque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19" y="490573"/>
            <a:ext cx="8772541" cy="60971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16842" y="6596390"/>
            <a:ext cx="591662" cy="2616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b" anchorCtr="1" compatLnSpc="1"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bg1">
                    <a:alpha val="100000"/>
                  </a:schemeClr>
                </a:solidFill>
                <a:latin typeface="+mn-lt"/>
              </a:defRPr>
            </a:lvl1pPr>
          </a:lstStyle>
          <a:p>
            <a:fld id="{D3C9ADA2-9A2B-4C20-AA99-7A314975BC9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4872921" y="6613570"/>
            <a:ext cx="4028161" cy="2616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fr-FR" sz="1100" b="1" dirty="0">
                <a:solidFill>
                  <a:schemeClr val="bg1">
                    <a:alpha val="100000"/>
                  </a:schemeClr>
                </a:solidFill>
                <a:latin typeface="Arial"/>
              </a:rPr>
              <a:t>© Partouche</a:t>
            </a:r>
            <a:r>
              <a:rPr lang="fr-FR" sz="1100" b="1" baseline="0" dirty="0">
                <a:solidFill>
                  <a:schemeClr val="bg1">
                    <a:alpha val="100000"/>
                  </a:schemeClr>
                </a:solidFill>
                <a:latin typeface="Arial"/>
              </a:rPr>
              <a:t> David / 2014 version 1.0</a:t>
            </a:r>
            <a:endParaRPr lang="fr-FR" sz="1100" b="1" dirty="0">
              <a:solidFill>
                <a:schemeClr val="bg1">
                  <a:alpha val="100000"/>
                </a:scheme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fontAlgn="base">
        <a:lnSpc>
          <a:spcPct val="90000"/>
        </a:lnSpc>
        <a:spcBef>
          <a:spcPct val="0"/>
        </a:spcBef>
        <a:spcAft>
          <a:spcPct val="0"/>
        </a:spcAft>
        <a:defRPr sz="2000" b="0">
          <a:solidFill>
            <a:srgbClr val="000000">
              <a:alpha val="100000"/>
            </a:srgbClr>
          </a:solidFill>
          <a:latin typeface="+mn-lt"/>
          <a:ea typeface="+mj-ea"/>
          <a:cs typeface="+mj-cs"/>
        </a:defRPr>
      </a:lvl1pPr>
      <a:lvl2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2pPr>
      <a:lvl3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3pPr>
      <a:lvl4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4pPr>
      <a:lvl5pPr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5pPr>
      <a:lvl6pPr marL="4572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6pPr>
      <a:lvl7pPr marL="9144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7pPr>
      <a:lvl8pPr marL="13716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8pPr>
      <a:lvl9pPr marL="1828800" algn="l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00">
              <a:alpha val="100000"/>
            </a:srgbClr>
          </a:solidFill>
          <a:latin typeface="Arial Black"/>
        </a:defRPr>
      </a:lvl9pPr>
    </p:titleStyle>
    <p:bodyStyle>
      <a:lvl1pPr marL="342900" indent="-3429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l"/>
        <a:defRPr sz="1800">
          <a:solidFill>
            <a:schemeClr val="tx1">
              <a:alpha val="100000"/>
            </a:schemeClr>
          </a:solidFill>
          <a:latin typeface="+mn-lt"/>
          <a:ea typeface="+mn-ea"/>
          <a:cs typeface="+mn-cs"/>
        </a:defRPr>
      </a:lvl1pPr>
      <a:lvl2pPr marL="742950" indent="-28575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Char char="–"/>
        <a:defRPr sz="1600">
          <a:solidFill>
            <a:schemeClr val="tx1">
              <a:alpha val="100000"/>
            </a:schemeClr>
          </a:solidFill>
          <a:latin typeface="+mn-lt"/>
        </a:defRPr>
      </a:lvl2pPr>
      <a:lvl3pPr marL="1143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75000"/>
        <a:buFont typeface="Wingdings"/>
        <a:buChar char="ü"/>
        <a:defRPr sz="1400">
          <a:solidFill>
            <a:schemeClr val="tx1">
              <a:alpha val="100000"/>
            </a:schemeClr>
          </a:solidFill>
          <a:latin typeface="+mn-lt"/>
        </a:defRPr>
      </a:lvl3pPr>
      <a:lvl4pPr marL="1600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80000"/>
        <a:buChar char="–"/>
        <a:defRPr sz="1400">
          <a:solidFill>
            <a:schemeClr val="tx1">
              <a:alpha val="100000"/>
            </a:schemeClr>
          </a:solidFill>
          <a:latin typeface="+mn-lt"/>
        </a:defRPr>
      </a:lvl4pPr>
      <a:lvl5pPr marL="20574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 sz="1400">
          <a:solidFill>
            <a:schemeClr val="tx1">
              <a:alpha val="100000"/>
            </a:schemeClr>
          </a:solidFill>
          <a:latin typeface="+mn-lt"/>
        </a:defRPr>
      </a:lvl5pPr>
      <a:lvl6pPr marL="25146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6pPr>
      <a:lvl7pPr marL="29718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7pPr>
      <a:lvl8pPr marL="34290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8pPr>
      <a:lvl9pPr marL="3886200" indent="-228600" algn="l" fontAlgn="base">
        <a:spcBef>
          <a:spcPct val="20000"/>
        </a:spcBef>
        <a:spcAft>
          <a:spcPct val="0"/>
        </a:spcAft>
        <a:buClr>
          <a:schemeClr val="tx1">
            <a:alpha val="100000"/>
          </a:schemeClr>
        </a:buClr>
        <a:buSzPct val="65000"/>
        <a:buFont typeface="Wingdings"/>
        <a:buChar char="l"/>
        <a:defRPr>
          <a:solidFill>
            <a:schemeClr val="tx1">
              <a:alpha val="100000"/>
            </a:schemeClr>
          </a:solidFill>
          <a:latin typeface="+mn-lt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tp://ftp.adobe.com/pub/adobe/reader/win/11.x/11.0.00/misc/ReaderADMTemplate.zip" TargetMode="External"/><Relationship Id="rId2" Type="http://schemas.openxmlformats.org/officeDocument/2006/relationships/hyperlink" Target="http://www.microsoft.com/en-us/download/details.aspx?id=3555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hyperlink" Target="https://addons.mozilla.org/fr/firefox/addon/gpo-for-firefox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image" Target="../media/image7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9.png"/><Relationship Id="rId10" Type="http://schemas.openxmlformats.org/officeDocument/2006/relationships/tags" Target="../tags/tag10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technet.microsoft.com/fr-fr/library/cc754461(v=ws.10).aspx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support.microsoft.com/kb/943729/en-u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673600" y="2927350"/>
            <a:ext cx="4362896" cy="1822450"/>
          </a:xfrm>
        </p:spPr>
        <p:txBody>
          <a:bodyPr/>
          <a:lstStyle/>
          <a:p>
            <a:r>
              <a:rPr lang="fr-FR" sz="2400" dirty="0"/>
              <a:t>Synthèse</a:t>
            </a:r>
          </a:p>
        </p:txBody>
      </p:sp>
      <p:sp>
        <p:nvSpPr>
          <p:cNvPr id="5" name="Titre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fr-FR" sz="2800" dirty="0"/>
              <a:t>Stratégie de Groupes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cours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>
          <a:xfrm>
            <a:off x="540183" y="764704"/>
            <a:ext cx="8272490" cy="6821950"/>
          </a:xfrm>
        </p:spPr>
        <p:txBody>
          <a:bodyPr/>
          <a:lstStyle/>
          <a:p>
            <a:r>
              <a:rPr lang="fr-FR" dirty="0"/>
              <a:t>Présentation des GPO</a:t>
            </a:r>
          </a:p>
          <a:p>
            <a:r>
              <a:rPr lang="fr-FR" dirty="0"/>
              <a:t>GPO locale </a:t>
            </a:r>
          </a:p>
          <a:p>
            <a:r>
              <a:rPr lang="fr-FR" dirty="0"/>
              <a:t>GPO de groupe</a:t>
            </a:r>
          </a:p>
          <a:p>
            <a:r>
              <a:rPr lang="fr-FR" dirty="0"/>
              <a:t>GPO dans un domaine AD</a:t>
            </a:r>
          </a:p>
          <a:p>
            <a:pPr lvl="1"/>
            <a:r>
              <a:rPr lang="fr-FR" dirty="0"/>
              <a:t>Fonctionnement et console GPMC.MSC ( réplication des GPO, utilisation de la console )</a:t>
            </a:r>
          </a:p>
          <a:p>
            <a:pPr marL="400050"/>
            <a:r>
              <a:rPr lang="fr-FR" dirty="0"/>
              <a:t>GPO de préférences</a:t>
            </a:r>
          </a:p>
          <a:p>
            <a:pPr lvl="1"/>
            <a:r>
              <a:rPr lang="fr-FR" dirty="0"/>
              <a:t>Exemples concrets</a:t>
            </a:r>
          </a:p>
          <a:p>
            <a:pPr lvl="2"/>
            <a:r>
              <a:rPr lang="fr-FR" dirty="0"/>
              <a:t>Paramètre de mot de passe</a:t>
            </a:r>
          </a:p>
          <a:p>
            <a:pPr lvl="2"/>
            <a:r>
              <a:rPr lang="fr-FR" dirty="0"/>
              <a:t>Déploiement de logiciel</a:t>
            </a:r>
          </a:p>
          <a:p>
            <a:pPr lvl="2"/>
            <a:r>
              <a:rPr lang="fr-FR" dirty="0"/>
              <a:t>Template pour MS Office </a:t>
            </a:r>
          </a:p>
          <a:p>
            <a:pPr lvl="2"/>
            <a:r>
              <a:rPr lang="fr-FR" dirty="0"/>
              <a:t>Déploiement de certificats racine AC</a:t>
            </a:r>
          </a:p>
          <a:p>
            <a:pPr lvl="2"/>
            <a:r>
              <a:rPr lang="fr-FR" dirty="0"/>
              <a:t>Autoriser les ouvertures de sessions en tant que services</a:t>
            </a:r>
          </a:p>
          <a:p>
            <a:pPr lvl="2"/>
            <a:r>
              <a:rPr lang="fr-FR" dirty="0"/>
              <a:t>Autoriser ou non l’usage de lecteur de CD ROM ou l’arrêt du Poste de travail</a:t>
            </a:r>
          </a:p>
          <a:p>
            <a:pPr lvl="2"/>
            <a:r>
              <a:rPr lang="fr-FR" dirty="0"/>
              <a:t>Import /Export de stratégie de Pare-feu</a:t>
            </a:r>
          </a:p>
          <a:p>
            <a:pPr marL="114300" indent="0">
              <a:buNone/>
            </a:pPr>
            <a:endParaRPr lang="fr-FR" dirty="0"/>
          </a:p>
          <a:p>
            <a:pPr marL="914400" lvl="2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0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/>
              <a:t>Vue d'ensemble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3093F-526E-4B4C-9258-BD47C232B0E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36656" y="1052736"/>
            <a:ext cx="8639175" cy="5040313"/>
          </a:xfrm>
          <a:prstGeom prst="rect">
            <a:avLst/>
          </a:prstGeom>
        </p:spPr>
        <p:txBody>
          <a:bodyPr/>
          <a:lstStyle>
            <a:lvl1pPr marL="342900" indent="-3429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  <a:defRPr sz="2400">
                <a:solidFill>
                  <a:schemeClr val="tx1">
                    <a:alpha val="10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Char char="–"/>
              <a:defRPr sz="2200">
                <a:solidFill>
                  <a:schemeClr val="tx1">
                    <a:alpha val="100000"/>
                  </a:schemeClr>
                </a:solidFill>
                <a:latin typeface="+mn-lt"/>
              </a:defRPr>
            </a:lvl2pPr>
            <a:lvl3pPr marL="11430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ü"/>
              <a:defRPr sz="2000">
                <a:solidFill>
                  <a:schemeClr val="tx1">
                    <a:alpha val="100000"/>
                  </a:schemeClr>
                </a:solidFill>
                <a:latin typeface="+mn-lt"/>
              </a:defRPr>
            </a:lvl3pPr>
            <a:lvl4pPr marL="16002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80000"/>
              <a:buChar char="–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4pPr>
            <a:lvl5pPr marL="20574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5pPr>
            <a:lvl6pPr marL="25146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6pPr>
            <a:lvl7pPr marL="29718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7pPr>
            <a:lvl8pPr marL="34290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8pPr>
            <a:lvl9pPr marL="38862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9pPr>
          </a:lstStyle>
          <a:p>
            <a:r>
              <a:rPr lang="fr-FR" dirty="0"/>
              <a:t>Création et configuration d'objets Stratégie de groupe</a:t>
            </a:r>
            <a:endParaRPr lang="en-US" dirty="0"/>
          </a:p>
          <a:p>
            <a:r>
              <a:rPr lang="fr-FR" dirty="0"/>
              <a:t>Configuration des fréquences d'actualisation et des paramètres de stratégie de groupe</a:t>
            </a:r>
            <a:endParaRPr lang="en-US" dirty="0"/>
          </a:p>
          <a:p>
            <a:r>
              <a:rPr lang="fr-FR" dirty="0"/>
              <a:t>Gestion des objets Stratégie de groupe</a:t>
            </a:r>
            <a:endParaRPr lang="en-US" dirty="0"/>
          </a:p>
          <a:p>
            <a:r>
              <a:rPr lang="fr-FR" dirty="0"/>
              <a:t>Vérification et résolution des problèmes liés à la stratégie de groupe</a:t>
            </a:r>
            <a:endParaRPr lang="en-US" dirty="0"/>
          </a:p>
          <a:p>
            <a:r>
              <a:rPr lang="fr-FR" dirty="0"/>
              <a:t>Délégation du contrôle administratif de la stratégie de groupe</a:t>
            </a:r>
            <a:endParaRPr lang="en-US" dirty="0"/>
          </a:p>
          <a:p>
            <a:r>
              <a:rPr lang="fr-FR" dirty="0"/>
              <a:t>Planification d'une stratégie de groupe pour l'entreprise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5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/>
              <a:t>Création et configuration d'objets Stratégie de groupe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9ADA2-9A2B-4C20-AA99-7A314975BC91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2413" y="1368425"/>
            <a:ext cx="8639175" cy="5040313"/>
          </a:xfrm>
          <a:prstGeom prst="rect">
            <a:avLst/>
          </a:prstGeom>
        </p:spPr>
        <p:txBody>
          <a:bodyPr/>
          <a:lstStyle>
            <a:lvl1pPr marL="342900" indent="-3429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  <a:defRPr sz="2400">
                <a:solidFill>
                  <a:schemeClr val="tx1">
                    <a:alpha val="10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Char char="–"/>
              <a:defRPr sz="2200">
                <a:solidFill>
                  <a:schemeClr val="tx1">
                    <a:alpha val="100000"/>
                  </a:schemeClr>
                </a:solidFill>
                <a:latin typeface="+mn-lt"/>
              </a:defRPr>
            </a:lvl2pPr>
            <a:lvl3pPr marL="11430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ü"/>
              <a:defRPr sz="2000">
                <a:solidFill>
                  <a:schemeClr val="tx1">
                    <a:alpha val="100000"/>
                  </a:schemeClr>
                </a:solidFill>
                <a:latin typeface="+mn-lt"/>
              </a:defRPr>
            </a:lvl3pPr>
            <a:lvl4pPr marL="16002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80000"/>
              <a:buChar char="–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4pPr>
            <a:lvl5pPr marL="20574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5pPr>
            <a:lvl6pPr marL="25146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6pPr>
            <a:lvl7pPr marL="29718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7pPr>
            <a:lvl8pPr marL="34290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8pPr>
            <a:lvl9pPr marL="3886200" indent="-228600" algn="l" fontAlgn="base">
              <a:spcBef>
                <a:spcPct val="20000"/>
              </a:spcBef>
              <a:spcAft>
                <a:spcPct val="0"/>
              </a:spcAft>
              <a:buClr>
                <a:schemeClr val="tx1">
                  <a:alpha val="100000"/>
                </a:schemeClr>
              </a:buClr>
              <a:buSzPct val="65000"/>
              <a:buFont typeface="Wingdings"/>
              <a:buChar char="l"/>
              <a:defRPr>
                <a:solidFill>
                  <a:schemeClr val="tx1">
                    <a:alpha val="100000"/>
                  </a:schemeClr>
                </a:solidFill>
                <a:latin typeface="+mn-lt"/>
              </a:defRPr>
            </a:lvl9pPr>
          </a:lstStyle>
          <a:p>
            <a:r>
              <a:rPr lang="fr-FR" dirty="0"/>
              <a:t>Rappel sur la stratégie de groupe</a:t>
            </a:r>
            <a:endParaRPr lang="en-US" dirty="0"/>
          </a:p>
          <a:p>
            <a:r>
              <a:rPr lang="fr-FR" dirty="0"/>
              <a:t>Composants d'un objet Stratégie de groupe</a:t>
            </a:r>
          </a:p>
          <a:p>
            <a:r>
              <a:rPr lang="fr-FR" dirty="0"/>
              <a:t>Modèles de stratégies de groupes</a:t>
            </a:r>
          </a:p>
          <a:p>
            <a:r>
              <a:rPr lang="fr-FR" dirty="0"/>
              <a:t>Préférences de groupe</a:t>
            </a:r>
          </a:p>
          <a:p>
            <a:r>
              <a:rPr lang="fr-FR" dirty="0"/>
              <a:t>Différences Stratégies / Préférences</a:t>
            </a:r>
            <a:endParaRPr lang="en-US" dirty="0"/>
          </a:p>
          <a:p>
            <a:r>
              <a:rPr lang="fr-FR" dirty="0"/>
              <a:t>Spécifier un contrôleur de domaine pour la gestion des objets Stratégie de groupe</a:t>
            </a:r>
            <a:endParaRPr lang="en-US" dirty="0"/>
          </a:p>
          <a:p>
            <a:r>
              <a:rPr lang="fr-FR" dirty="0"/>
              <a:t>Définition des filtres WMI</a:t>
            </a:r>
            <a:endParaRPr lang="en-US" dirty="0"/>
          </a:p>
          <a:p>
            <a:r>
              <a:rPr lang="fr-FR" dirty="0"/>
              <a:t>Définition du traitement par boucle de rappel</a:t>
            </a:r>
          </a:p>
        </p:txBody>
      </p:sp>
    </p:spTree>
    <p:extLst>
      <p:ext uri="{BB962C8B-B14F-4D97-AF65-F5344CB8AC3E}">
        <p14:creationId xmlns:p14="http://schemas.microsoft.com/office/powerpoint/2010/main" val="17861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GPO Local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27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Base de Registre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base de registre joue le rôle d’une base de donnée contenant toute la configuration d’une machine.</a:t>
            </a:r>
          </a:p>
          <a:p>
            <a:r>
              <a:rPr lang="fr-FR" dirty="0"/>
              <a:t>Regedit permet d’éditer la base de registre.</a:t>
            </a:r>
          </a:p>
          <a:p>
            <a:pPr marL="685800" lvl="1"/>
            <a:r>
              <a:rPr lang="fr-FR" dirty="0"/>
              <a:t>	Ruche : ensemble de clés et de valeurs qui correspondent à un fichier au niveau du système.</a:t>
            </a:r>
          </a:p>
          <a:p>
            <a:pPr marL="685800" lvl="1"/>
            <a:r>
              <a:rPr lang="fr-FR" dirty="0"/>
              <a:t>	Clés : c’est un conteneur de valeur.</a:t>
            </a:r>
          </a:p>
          <a:p>
            <a:pPr marL="685800" lvl="1"/>
            <a:r>
              <a:rPr lang="fr-FR" dirty="0"/>
              <a:t>	Valeur : variable. Il existe différent type de valeur (binaire, chaîne de caractères, tableaux de chaines de caractères…).</a:t>
            </a:r>
          </a:p>
          <a:p>
            <a:pPr marL="285750"/>
            <a:r>
              <a:rPr lang="fr-FR" dirty="0"/>
              <a:t>HKLM gère les paramètres machines </a:t>
            </a:r>
            <a:r>
              <a:rPr lang="fr-FR" dirty="0" err="1"/>
              <a:t>cad</a:t>
            </a:r>
            <a:r>
              <a:rPr lang="fr-FR" dirty="0"/>
              <a:t> ceux dont les changements impactent tout les utilisateurs ( exemple : le contrôle parental dans IE ).</a:t>
            </a:r>
          </a:p>
          <a:p>
            <a:r>
              <a:rPr lang="fr-FR" dirty="0"/>
              <a:t>HKEY USERS est le point d’ entrée sur les paramètres spécifiques aux différents utilisateurs possédant un profil sur la machine.</a:t>
            </a:r>
          </a:p>
          <a:p>
            <a:endParaRPr lang="fr-FR" dirty="0"/>
          </a:p>
          <a:p>
            <a:r>
              <a:rPr lang="fr-FR" dirty="0"/>
              <a:t>Sur chaque ruche on peut éditer des permissions « NTFS </a:t>
            </a:r>
            <a:r>
              <a:rPr lang="fr-FR" dirty="0" err="1"/>
              <a:t>like</a:t>
            </a:r>
            <a:r>
              <a:rPr lang="fr-FR" dirty="0"/>
              <a:t> ».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589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Base de registre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HKEY USERS. </a:t>
            </a:r>
          </a:p>
          <a:p>
            <a:r>
              <a:rPr lang="fr-FR" dirty="0"/>
              <a:t>Les ruches du registre spécifiques à un utilisateur sont dans le fichier ntuser.dat situé dans le dossier racine de son profil.</a:t>
            </a:r>
          </a:p>
          <a:p>
            <a:r>
              <a:rPr lang="fr-FR" dirty="0"/>
              <a:t>L’entrée HKCU est une entrée correspondant à l’utilisateur ayant ouvert la session, elle est remontée de HKU.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HKEY Class </a:t>
            </a:r>
            <a:r>
              <a:rPr lang="fr-FR" dirty="0" err="1"/>
              <a:t>Root</a:t>
            </a:r>
            <a:r>
              <a:rPr lang="fr-FR" dirty="0"/>
              <a:t> contient les associations entre les extensions de fichiers et les programmes associés.</a:t>
            </a:r>
          </a:p>
          <a:p>
            <a:r>
              <a:rPr lang="fr-FR" dirty="0"/>
              <a:t>HKLM\System\</a:t>
            </a:r>
            <a:r>
              <a:rPr lang="fr-FR" dirty="0" err="1"/>
              <a:t>CurrentControlSet</a:t>
            </a:r>
            <a:r>
              <a:rPr lang="fr-FR" dirty="0"/>
              <a:t> contient les configurations des différents services.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1546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Stratégie de Groupe locale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Sur toute machine à l’exception des Contrôleur de domaine, on peut lancer l’outil </a:t>
            </a:r>
            <a:r>
              <a:rPr lang="fr-FR" dirty="0" err="1"/>
              <a:t>gpedit.msc</a:t>
            </a:r>
            <a:r>
              <a:rPr lang="fr-FR" dirty="0"/>
              <a:t> = Editeur de Stratégie de groupe locale.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On distingue deux entrées, </a:t>
            </a:r>
          </a:p>
          <a:p>
            <a:pPr lvl="1"/>
            <a:r>
              <a:rPr lang="fr-FR" dirty="0"/>
              <a:t>L’entrée des paramètres Machines  (Configuration ordinateur )</a:t>
            </a:r>
          </a:p>
          <a:p>
            <a:pPr lvl="1"/>
            <a:r>
              <a:rPr lang="fr-FR" dirty="0"/>
              <a:t>L’entrée des paramètres Utilisateurs (Configuration Utilisateurs)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5" name="Image 4" descr="Éditeur de stratégie de groupe loca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914" y="1340768"/>
            <a:ext cx="6163535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62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Fonctionnement d’une stratégie de groupe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paramètre est configuré dans une GPO si il prend une valeur différentes de Non configuré, donc par exemple Activé ou Désactivé.</a:t>
            </a:r>
          </a:p>
          <a:p>
            <a:r>
              <a:rPr lang="fr-FR" dirty="0"/>
              <a:t>Un paramètre configuré par une GPO ne peut être modifié dans les interface de Windows, mais uniquement en retouchant la GPO pour modifier le paramètre touché.</a:t>
            </a:r>
          </a:p>
          <a:p>
            <a:r>
              <a:rPr lang="fr-FR" dirty="0"/>
              <a:t>Dans la Stratégie local, un paramètre de la partie « Configuration Utilisateurs » impact tous les utilisateurs du poste, y compris les Administrateurs.</a:t>
            </a:r>
          </a:p>
          <a:p>
            <a:r>
              <a:rPr lang="fr-FR" dirty="0">
                <a:solidFill>
                  <a:srgbClr val="FF0000"/>
                </a:solidFill>
              </a:rPr>
              <a:t>Warning : </a:t>
            </a:r>
            <a:r>
              <a:rPr lang="fr-FR" dirty="0"/>
              <a:t>Si configure la stratégie </a:t>
            </a:r>
          </a:p>
          <a:p>
            <a:pPr lvl="1"/>
            <a:r>
              <a:rPr lang="fr-FR" dirty="0"/>
              <a:t>Configuration </a:t>
            </a:r>
            <a:r>
              <a:rPr lang="fr-FR" dirty="0" err="1"/>
              <a:t>Utilisateurs|Modèle</a:t>
            </a:r>
            <a:r>
              <a:rPr lang="fr-FR" dirty="0"/>
              <a:t> d’</a:t>
            </a:r>
            <a:r>
              <a:rPr lang="fr-FR" dirty="0" err="1"/>
              <a:t>Administration|Système</a:t>
            </a:r>
            <a:r>
              <a:rPr lang="fr-FR" dirty="0"/>
              <a:t> |Exécuter uniquement les applications Windows spécifiées …</a:t>
            </a:r>
          </a:p>
          <a:p>
            <a:pPr marL="457200" lvl="1" indent="0">
              <a:buNone/>
            </a:pPr>
            <a:r>
              <a:rPr lang="fr-FR" dirty="0"/>
              <a:t>Pour autoriser uniquement WordPad.exe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On ne peut plus lancer </a:t>
            </a:r>
            <a:r>
              <a:rPr lang="fr-FR" dirty="0" err="1">
                <a:sym typeface="Wingdings" panose="05000000000000000000" pitchFamily="2" charset="2"/>
              </a:rPr>
              <a:t>gpedit.msc</a:t>
            </a:r>
            <a:r>
              <a:rPr lang="fr-FR" dirty="0">
                <a:sym typeface="Wingdings" panose="05000000000000000000" pitchFamily="2" charset="2"/>
              </a:rPr>
              <a:t> ou mmc pour modifier la GPO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On a scié la branche sur laquelle on est </a:t>
            </a:r>
            <a:r>
              <a:rPr lang="fr-FR" dirty="0" err="1">
                <a:sym typeface="Wingdings" panose="05000000000000000000" pitchFamily="2" charset="2"/>
              </a:rPr>
              <a:t>assie</a:t>
            </a:r>
            <a:r>
              <a:rPr lang="fr-FR" dirty="0">
                <a:sym typeface="Wingdings" panose="05000000000000000000" pitchFamily="2" charset="2"/>
              </a:rPr>
              <a:t>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045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Utilisation d’une Stratégie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L’entrée Configuration </a:t>
            </a:r>
            <a:r>
              <a:rPr lang="fr-FR" dirty="0" err="1"/>
              <a:t>ordinateur|Modèle</a:t>
            </a:r>
            <a:r>
              <a:rPr lang="fr-FR" dirty="0"/>
              <a:t> d’Administration |Tous les paramètres permet de lister tous les paramètres « Ordinateur »  sans tenir compte de leur emplacements.</a:t>
            </a:r>
          </a:p>
          <a:p>
            <a:r>
              <a:rPr lang="fr-FR" dirty="0"/>
              <a:t>Lorsque l’on sélectionne l’entrée Modèle d’Administration ou un sous dossier, l’on a la possibilité d’activer un filtre.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Options des filtres…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58020"/>
            <a:ext cx="5019675" cy="2762250"/>
          </a:xfrm>
          <a:prstGeom prst="rect">
            <a:avLst/>
          </a:prstGeom>
        </p:spPr>
      </p:pic>
      <p:pic>
        <p:nvPicPr>
          <p:cNvPr id="7" name="Image 6" descr="Options des filtr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9" y="2956934"/>
            <a:ext cx="3759191" cy="44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71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portions particulières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On peut ajouter des paramètres configurable via la GPO dans les modèles d’Administration en important des fichiers ADM ou ADMX. ( Fichier Administrative </a:t>
            </a:r>
            <a:r>
              <a:rPr lang="fr-FR" dirty="0" err="1"/>
              <a:t>template</a:t>
            </a:r>
            <a:r>
              <a:rPr lang="fr-FR" dirty="0"/>
              <a:t> ).</a:t>
            </a:r>
          </a:p>
          <a:p>
            <a:r>
              <a:rPr lang="fr-FR" dirty="0"/>
              <a:t>Exemple </a:t>
            </a:r>
            <a:r>
              <a:rPr lang="fr-FR" dirty="0">
                <a:hlinkClick r:id="rId2"/>
              </a:rPr>
              <a:t>http://www.microsoft.com/en-us/download/details.aspx?id=35554</a:t>
            </a:r>
            <a:r>
              <a:rPr lang="fr-FR" dirty="0"/>
              <a:t>  pour les fichiers de configuration des logiciels de la suite Office 2013</a:t>
            </a:r>
          </a:p>
          <a:p>
            <a:r>
              <a:rPr lang="fr-FR" dirty="0">
                <a:hlinkClick r:id="rId3" tooltip="ReaderADMTemplate.zip"/>
              </a:rPr>
              <a:t>ftp://ftp.adobe.com/pub/adobe/reader/win/11.x/11.0.00/misc/ReaderADMTemplate.zip</a:t>
            </a:r>
            <a:r>
              <a:rPr lang="fr-FR" dirty="0"/>
              <a:t> pour ceux de Acrobat Reader</a:t>
            </a:r>
          </a:p>
          <a:p>
            <a:r>
              <a:rPr lang="fr-FR" dirty="0">
                <a:hlinkClick r:id="rId4"/>
              </a:rPr>
              <a:t>https://addons.mozilla.org/fr/firefox/addon/gpo-for-firefox/</a:t>
            </a:r>
            <a:r>
              <a:rPr lang="fr-FR" dirty="0"/>
              <a:t> ,,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8" name="Espace réservé du contenu 4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7824" y="3516697"/>
            <a:ext cx="4963218" cy="26768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2725300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Paramètres de sécurité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paramètres de sécurité d’une GPO sont exportable \importable dans des fichiers de modèle de sécurité ( template.inf ).</a:t>
            </a:r>
          </a:p>
          <a:p>
            <a:r>
              <a:rPr lang="fr-FR" dirty="0"/>
              <a:t>On peut également les éditer en lançant la console Stratégie de sécurité locale dans les Outils d’Administrations.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Les plug-in Modèle de sécurité et Configuration et analyse de la sécurité permettent de créer les console MMC pour auditer et charger des </a:t>
            </a:r>
            <a:r>
              <a:rPr lang="fr-FR" dirty="0" err="1"/>
              <a:t>templates</a:t>
            </a:r>
            <a:r>
              <a:rPr lang="fr-FR" dirty="0"/>
              <a:t> de sécurité.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 descr="Stratégie de sécurité loca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1" y="1916832"/>
            <a:ext cx="7678222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48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des mots de passes…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 le mot de passe est connu d’un tiers, on ne peut rien authentifié dans notre système d’information</a:t>
            </a:r>
            <a:r>
              <a:rPr lang="fr-FR" dirty="0">
                <a:sym typeface="Wingdings" panose="05000000000000000000" pitchFamily="2" charset="2"/>
              </a:rPr>
              <a:t>, et on peut toujours nier être à l’origine d’un acte illicite…</a:t>
            </a:r>
          </a:p>
          <a:p>
            <a:r>
              <a:rPr lang="fr-FR" dirty="0">
                <a:sym typeface="Wingdings" panose="05000000000000000000" pitchFamily="2" charset="2"/>
              </a:rPr>
              <a:t>On crée les comptes via scripts avec l’option L’ utilisateur doit changer le mot de passe à la prochaine ouverture de session.</a:t>
            </a:r>
          </a:p>
          <a:p>
            <a:r>
              <a:rPr lang="fr-FR" dirty="0" err="1">
                <a:sym typeface="Wingdings" panose="05000000000000000000" pitchFamily="2" charset="2"/>
              </a:rPr>
              <a:t>UserA</a:t>
            </a:r>
            <a:r>
              <a:rPr lang="fr-FR" dirty="0">
                <a:sym typeface="Wingdings" panose="05000000000000000000" pitchFamily="2" charset="2"/>
              </a:rPr>
              <a:t> veut garder le mot de passe durant 20 ans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Durée de vie maximale du mot de passe</a:t>
            </a:r>
          </a:p>
          <a:p>
            <a:r>
              <a:rPr lang="fr-FR" dirty="0" err="1">
                <a:sym typeface="Wingdings" panose="05000000000000000000" pitchFamily="2" charset="2"/>
              </a:rPr>
              <a:t>UserA</a:t>
            </a:r>
            <a:r>
              <a:rPr lang="fr-FR" dirty="0">
                <a:sym typeface="Wingdings" panose="05000000000000000000" pitchFamily="2" charset="2"/>
              </a:rPr>
              <a:t> veut remettre le même mot de passe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Conserver l’historique des mots de passe : permet de vérifier qu’il ne met pas un des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lang="fr-FR" dirty="0">
                <a:sym typeface="Wingdings" panose="05000000000000000000" pitchFamily="2" charset="2"/>
              </a:rPr>
              <a:t> derniers anciens mot de passe</a:t>
            </a:r>
          </a:p>
          <a:p>
            <a:pPr marL="342900" lvl="1" indent="-342900">
              <a:buFont typeface="Wingdings"/>
              <a:buChar char="l"/>
            </a:pPr>
            <a:r>
              <a:rPr lang="fr-FR" sz="2000" dirty="0" err="1">
                <a:ea typeface="+mn-ea"/>
                <a:cs typeface="+mn-cs"/>
                <a:sym typeface="Wingdings" panose="05000000000000000000" pitchFamily="2" charset="2"/>
              </a:rPr>
              <a:t>UserA</a:t>
            </a:r>
            <a:r>
              <a:rPr lang="fr-FR" sz="2000" dirty="0">
                <a:ea typeface="+mn-ea"/>
                <a:cs typeface="+mn-cs"/>
                <a:sym typeface="Wingdings" panose="05000000000000000000" pitchFamily="2" charset="2"/>
              </a:rPr>
              <a:t> veut changer </a:t>
            </a:r>
            <a:r>
              <a:rPr lang="fr-FR" sz="2000" dirty="0">
                <a:solidFill>
                  <a:srgbClr val="FF0000"/>
                </a:solidFill>
                <a:ea typeface="+mn-ea"/>
                <a:cs typeface="+mn-cs"/>
                <a:sym typeface="Wingdings" panose="05000000000000000000" pitchFamily="2" charset="2"/>
              </a:rPr>
              <a:t>n </a:t>
            </a:r>
            <a:r>
              <a:rPr lang="fr-FR" sz="2000" dirty="0">
                <a:solidFill>
                  <a:schemeClr val="tx1"/>
                </a:solidFill>
                <a:ea typeface="+mn-ea"/>
                <a:cs typeface="+mn-cs"/>
                <a:sym typeface="Wingdings" panose="05000000000000000000" pitchFamily="2" charset="2"/>
              </a:rPr>
              <a:t>fois le mot de passe pour remettre l’ancien…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Durée de vie minimale du mot de passe ( il devra garder un mot de passe au moins 24 h avant de le changer !)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Longueur minimale du mot de passe permet d’éviter un mot de passe trop court..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Le mot de passe doit respecter des exigences de complexité permet d’éviter un mot de passe de 7 caractères comme AAAAAAA. </a:t>
            </a:r>
          </a:p>
          <a:p>
            <a:pPr marL="457200" lvl="1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è"/>
            </a:pPr>
            <a:endParaRPr lang="fr-F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48660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MLGPO </a:t>
            </a:r>
            <a:r>
              <a:rPr lang="fr-FR" dirty="0" err="1"/>
              <a:t>Mutiple</a:t>
            </a:r>
            <a:r>
              <a:rPr lang="fr-FR" dirty="0"/>
              <a:t> Local Group </a:t>
            </a:r>
            <a:r>
              <a:rPr lang="fr-FR" dirty="0" err="1"/>
              <a:t>Policies</a:t>
            </a:r>
            <a:r>
              <a:rPr lang="fr-FR" dirty="0"/>
              <a:t> </a:t>
            </a:r>
            <a:r>
              <a:rPr lang="fr-FR" dirty="0" err="1"/>
              <a:t>Objects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pouvoir verrouiller les stratégies utilisateurs d’une machine en </a:t>
            </a:r>
            <a:r>
              <a:rPr lang="fr-FR" dirty="0" err="1"/>
              <a:t>Workgroup</a:t>
            </a:r>
            <a:r>
              <a:rPr lang="fr-FR" dirty="0"/>
              <a:t> la GPO Utilisateur pose problème car elle touchera également les Administrateurs.</a:t>
            </a:r>
          </a:p>
          <a:p>
            <a:r>
              <a:rPr lang="fr-FR" dirty="0"/>
              <a:t>On peut désormais – à partir de Vista - créer des GPO Utilisateurs spécifiques à des utilisateurs ou des groupes d’utilisateurs locaux à la machine.</a:t>
            </a:r>
          </a:p>
          <a:p>
            <a:r>
              <a:rPr lang="fr-FR" dirty="0"/>
              <a:t>Un groupe Non-Administrateurs est également défini pour cibler les utilisateurs du poste.</a:t>
            </a:r>
          </a:p>
          <a:p>
            <a:r>
              <a:rPr lang="fr-FR" dirty="0"/>
              <a:t>Si plusieurs MLGPO existent, celle ciblant le compte utilisateur s’applique après celle des Non-Administrateurs (et l’emporte )..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Cela peut servir à sécuriser un serveur TSE en </a:t>
            </a:r>
            <a:r>
              <a:rPr lang="fr-FR" dirty="0" err="1"/>
              <a:t>WorkGroup</a:t>
            </a:r>
            <a:r>
              <a:rPr lang="fr-FR" dirty="0"/>
              <a:t> !</a:t>
            </a:r>
          </a:p>
          <a:p>
            <a:pPr marL="0" indent="0">
              <a:buNone/>
            </a:pPr>
            <a:r>
              <a:rPr lang="fr-FR" dirty="0"/>
              <a:t>Aucun intérêt dans un environnement en domaine.</a:t>
            </a:r>
          </a:p>
        </p:txBody>
      </p:sp>
    </p:spTree>
    <p:extLst>
      <p:ext uri="{BB962C8B-B14F-4D97-AF65-F5344CB8AC3E}">
        <p14:creationId xmlns:p14="http://schemas.microsoft.com/office/powerpoint/2010/main" val="80933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 err="1"/>
              <a:t>Gpo</a:t>
            </a:r>
            <a:r>
              <a:rPr lang="fr-FR" b="0" dirty="0"/>
              <a:t> En environnement ad</a:t>
            </a:r>
            <a:r>
              <a:rPr lang="fr-FR" dirty="0"/>
              <a:t>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684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Positionnement des GPO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311605" y="481901"/>
            <a:ext cx="3364851" cy="5971435"/>
          </a:xfrm>
        </p:spPr>
        <p:txBody>
          <a:bodyPr/>
          <a:lstStyle/>
          <a:p>
            <a:r>
              <a:rPr lang="fr-FR" dirty="0"/>
              <a:t>Les GPO peuvent se positionner </a:t>
            </a:r>
          </a:p>
          <a:p>
            <a:pPr lvl="1"/>
            <a:r>
              <a:rPr lang="fr-FR" dirty="0"/>
              <a:t>Sur le site Active Directory</a:t>
            </a:r>
          </a:p>
          <a:p>
            <a:pPr lvl="1"/>
            <a:r>
              <a:rPr lang="fr-FR" dirty="0"/>
              <a:t>Sur le domaine</a:t>
            </a:r>
          </a:p>
          <a:p>
            <a:pPr lvl="1"/>
            <a:r>
              <a:rPr lang="fr-FR" dirty="0"/>
              <a:t>Sur les OU et sous OU</a:t>
            </a:r>
          </a:p>
        </p:txBody>
      </p:sp>
      <p:sp>
        <p:nvSpPr>
          <p:cNvPr id="16388" name="AutoShape 4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9037" y="1782192"/>
            <a:ext cx="898525" cy="1487488"/>
          </a:xfrm>
          <a:prstGeom prst="curvedRightArrow">
            <a:avLst>
              <a:gd name="adj1" fmla="val 30320"/>
              <a:gd name="adj2" fmla="val 63429"/>
              <a:gd name="adj3" fmla="val 33333"/>
            </a:avLst>
          </a:prstGeom>
          <a:solidFill>
            <a:srgbClr val="FF0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fr-FR" sz="1600"/>
          </a:p>
        </p:txBody>
      </p:sp>
      <p:sp>
        <p:nvSpPr>
          <p:cNvPr id="16389" name="AutoShape 4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35149" y="3418905"/>
            <a:ext cx="898525" cy="1487487"/>
          </a:xfrm>
          <a:prstGeom prst="curvedRightArrow">
            <a:avLst>
              <a:gd name="adj1" fmla="val 33110"/>
              <a:gd name="adj2" fmla="val 66219"/>
              <a:gd name="adj3" fmla="val 33333"/>
            </a:avLst>
          </a:prstGeom>
          <a:solidFill>
            <a:srgbClr val="FF0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fr-FR" sz="1600"/>
          </a:p>
        </p:txBody>
      </p:sp>
      <p:sp>
        <p:nvSpPr>
          <p:cNvPr id="16390" name="Line 4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338587" y="4700017"/>
            <a:ext cx="1004887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391" name="Line 4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643262" y="3296667"/>
            <a:ext cx="1004887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392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744737" y="2301305"/>
            <a:ext cx="1316037" cy="213995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393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644849" y="1918717"/>
            <a:ext cx="708025" cy="0"/>
          </a:xfrm>
          <a:prstGeom prst="line">
            <a:avLst/>
          </a:prstGeom>
          <a:noFill/>
          <a:ln w="76200" cap="rnd">
            <a:solidFill>
              <a:srgbClr val="CC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394" name="Oval 4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03374" y="1529780"/>
            <a:ext cx="1519238" cy="8096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fr-FR" sz="1600"/>
          </a:p>
        </p:txBody>
      </p:sp>
      <p:pic>
        <p:nvPicPr>
          <p:cNvPr id="16395" name="Picture 22" descr="Collection0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9" y="1529780"/>
            <a:ext cx="16668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6" name="Rectangle 14"/>
          <p:cNvSpPr>
            <a:spLocks noChangeArrowheads="1"/>
          </p:cNvSpPr>
          <p:nvPr/>
        </p:nvSpPr>
        <p:spPr bwMode="auto">
          <a:xfrm>
            <a:off x="1439937" y="1752030"/>
            <a:ext cx="649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fr-FR" sz="1600">
                <a:solidFill>
                  <a:srgbClr val="000000"/>
                </a:solidFill>
              </a:rPr>
              <a:t>Site</a:t>
            </a:r>
            <a:endParaRPr lang="en-US" sz="1600"/>
          </a:p>
        </p:txBody>
      </p:sp>
      <p:pic>
        <p:nvPicPr>
          <p:cNvPr id="16397" name="Picture 31" descr="2Domain0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24" y="2726755"/>
            <a:ext cx="1506538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8" name="Rectangle 16"/>
          <p:cNvSpPr>
            <a:spLocks noChangeArrowheads="1"/>
          </p:cNvSpPr>
          <p:nvPr/>
        </p:nvSpPr>
        <p:spPr bwMode="auto">
          <a:xfrm>
            <a:off x="1784424" y="3433192"/>
            <a:ext cx="1050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fr-FR" sz="1600">
                <a:solidFill>
                  <a:srgbClr val="000000"/>
                </a:solidFill>
              </a:rPr>
              <a:t>Domaine</a:t>
            </a:r>
            <a:endParaRPr lang="en-US" sz="1600"/>
          </a:p>
        </p:txBody>
      </p:sp>
      <p:sp>
        <p:nvSpPr>
          <p:cNvPr id="16399" name="Line 17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2422599" y="4788917"/>
            <a:ext cx="685800" cy="9906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400" name="Line 18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 flipV="1">
            <a:off x="3184599" y="4788917"/>
            <a:ext cx="685800" cy="9906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56723" name="Oval 19"/>
          <p:cNvSpPr>
            <a:spLocks noChangeArrowheads="1"/>
          </p:cNvSpPr>
          <p:nvPr/>
        </p:nvSpPr>
        <p:spPr bwMode="auto">
          <a:xfrm>
            <a:off x="3571949" y="5539805"/>
            <a:ext cx="633413" cy="592137"/>
          </a:xfrm>
          <a:prstGeom prst="ellipse">
            <a:avLst/>
          </a:prstGeom>
          <a:gradFill rotWithShape="0">
            <a:gsLst>
              <a:gs pos="0">
                <a:srgbClr val="CCFFFF"/>
              </a:gs>
              <a:gs pos="100000">
                <a:srgbClr val="006666"/>
              </a:gs>
            </a:gsLst>
            <a:path path="rect">
              <a:fillToRect r="100000" b="100000"/>
            </a:path>
          </a:gradFill>
          <a:ln w="9525">
            <a:solidFill>
              <a:srgbClr val="006666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fr-FR" sz="1600">
                <a:solidFill>
                  <a:srgbClr val="000000"/>
                </a:solidFill>
              </a:rPr>
              <a:t>OU</a:t>
            </a:r>
            <a:endParaRPr lang="en-US" sz="1600"/>
          </a:p>
        </p:txBody>
      </p:sp>
      <p:sp>
        <p:nvSpPr>
          <p:cNvPr id="456724" name="Oval 20"/>
          <p:cNvSpPr>
            <a:spLocks noChangeArrowheads="1"/>
          </p:cNvSpPr>
          <p:nvPr/>
        </p:nvSpPr>
        <p:spPr bwMode="auto">
          <a:xfrm>
            <a:off x="2124149" y="5539805"/>
            <a:ext cx="633413" cy="592137"/>
          </a:xfrm>
          <a:prstGeom prst="ellipse">
            <a:avLst/>
          </a:prstGeom>
          <a:gradFill rotWithShape="0">
            <a:gsLst>
              <a:gs pos="0">
                <a:srgbClr val="CCFFFF"/>
              </a:gs>
              <a:gs pos="100000">
                <a:srgbClr val="006666"/>
              </a:gs>
            </a:gsLst>
            <a:path path="rect">
              <a:fillToRect r="100000" b="100000"/>
            </a:path>
          </a:gradFill>
          <a:ln w="9525">
            <a:solidFill>
              <a:srgbClr val="006666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r>
              <a:rPr lang="fr-FR" sz="1600">
                <a:solidFill>
                  <a:srgbClr val="000000"/>
                </a:solidFill>
              </a:rPr>
              <a:t>OU</a:t>
            </a:r>
            <a:endParaRPr lang="en-US" sz="1600"/>
          </a:p>
        </p:txBody>
      </p:sp>
      <p:sp>
        <p:nvSpPr>
          <p:cNvPr id="16403" name="AutoShape 4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354337" y="4568255"/>
            <a:ext cx="679450" cy="1123950"/>
          </a:xfrm>
          <a:prstGeom prst="curvedRightArrow">
            <a:avLst>
              <a:gd name="adj1" fmla="val 33084"/>
              <a:gd name="adj2" fmla="val 66168"/>
              <a:gd name="adj3" fmla="val 33333"/>
            </a:avLst>
          </a:prstGeom>
          <a:solidFill>
            <a:srgbClr val="FF0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fr-FR" sz="1600"/>
          </a:p>
        </p:txBody>
      </p:sp>
      <p:pic>
        <p:nvPicPr>
          <p:cNvPr id="16404" name="Picture 23" descr="2Ou01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74" y="4376167"/>
            <a:ext cx="75088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5" name="Rectangle 24"/>
          <p:cNvSpPr>
            <a:spLocks noChangeArrowheads="1"/>
          </p:cNvSpPr>
          <p:nvPr/>
        </p:nvSpPr>
        <p:spPr bwMode="auto">
          <a:xfrm>
            <a:off x="2798837" y="4566667"/>
            <a:ext cx="717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fr-FR" sz="1600">
                <a:solidFill>
                  <a:srgbClr val="000000"/>
                </a:solidFill>
              </a:rPr>
              <a:t>OU</a:t>
            </a:r>
            <a:endParaRPr lang="en-US" sz="1600"/>
          </a:p>
        </p:txBody>
      </p:sp>
      <p:sp>
        <p:nvSpPr>
          <p:cNvPr id="456756" name="AutoShape 52"/>
          <p:cNvSpPr>
            <a:spLocks noChangeArrowheads="1"/>
          </p:cNvSpPr>
          <p:nvPr/>
        </p:nvSpPr>
        <p:spPr bwMode="auto">
          <a:xfrm>
            <a:off x="3068712" y="1318642"/>
            <a:ext cx="746125" cy="276225"/>
          </a:xfrm>
          <a:prstGeom prst="roundRect">
            <a:avLst>
              <a:gd name="adj" fmla="val 10921"/>
            </a:avLst>
          </a:prstGeom>
          <a:solidFill>
            <a:schemeClr val="bg1"/>
          </a:solidFill>
          <a:ln w="9525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GPO1</a:t>
            </a:r>
            <a:endParaRPr lang="en-US" sz="1600"/>
          </a:p>
        </p:txBody>
      </p:sp>
      <p:pic>
        <p:nvPicPr>
          <p:cNvPr id="16407" name="Picture 29" descr="GroupPolicyObject01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712" y="1594867"/>
            <a:ext cx="1090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6757" name="AutoShape 53"/>
          <p:cNvSpPr>
            <a:spLocks noChangeArrowheads="1"/>
          </p:cNvSpPr>
          <p:nvPr/>
        </p:nvSpPr>
        <p:spPr bwMode="auto">
          <a:xfrm>
            <a:off x="3494162" y="2604517"/>
            <a:ext cx="746125" cy="276225"/>
          </a:xfrm>
          <a:prstGeom prst="roundRect">
            <a:avLst>
              <a:gd name="adj" fmla="val 10921"/>
            </a:avLst>
          </a:prstGeom>
          <a:solidFill>
            <a:schemeClr val="bg1"/>
          </a:solidFill>
          <a:ln w="9525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GPO2</a:t>
            </a:r>
            <a:endParaRPr lang="en-US" sz="1600"/>
          </a:p>
        </p:txBody>
      </p:sp>
      <p:pic>
        <p:nvPicPr>
          <p:cNvPr id="16409" name="Picture 54" descr="GroupPolicyObject01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162" y="2880742"/>
            <a:ext cx="1090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6759" name="AutoShape 55"/>
          <p:cNvSpPr>
            <a:spLocks noChangeArrowheads="1"/>
          </p:cNvSpPr>
          <p:nvPr/>
        </p:nvSpPr>
        <p:spPr bwMode="auto">
          <a:xfrm>
            <a:off x="3779912" y="3080767"/>
            <a:ext cx="746125" cy="276225"/>
          </a:xfrm>
          <a:prstGeom prst="roundRect">
            <a:avLst>
              <a:gd name="adj" fmla="val 10921"/>
            </a:avLst>
          </a:prstGeom>
          <a:solidFill>
            <a:schemeClr val="bg1"/>
          </a:solidFill>
          <a:ln w="9525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GPO3</a:t>
            </a:r>
            <a:endParaRPr lang="en-US" sz="1600"/>
          </a:p>
        </p:txBody>
      </p:sp>
      <p:pic>
        <p:nvPicPr>
          <p:cNvPr id="16411" name="Picture 56" descr="GroupPolicyObject01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56992"/>
            <a:ext cx="1090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6761" name="AutoShape 57"/>
          <p:cNvSpPr>
            <a:spLocks noChangeArrowheads="1"/>
          </p:cNvSpPr>
          <p:nvPr/>
        </p:nvSpPr>
        <p:spPr bwMode="auto">
          <a:xfrm>
            <a:off x="4265687" y="4290442"/>
            <a:ext cx="746125" cy="276225"/>
          </a:xfrm>
          <a:prstGeom prst="roundRect">
            <a:avLst>
              <a:gd name="adj" fmla="val 10921"/>
            </a:avLst>
          </a:prstGeom>
          <a:solidFill>
            <a:schemeClr val="bg1"/>
          </a:solidFill>
          <a:ln w="9525">
            <a:solidFill>
              <a:srgbClr val="4D4D4D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fr-FR" sz="1600">
                <a:solidFill>
                  <a:srgbClr val="000000"/>
                </a:solidFill>
              </a:rPr>
              <a:t>GPO4</a:t>
            </a:r>
            <a:endParaRPr lang="en-US" sz="1600"/>
          </a:p>
        </p:txBody>
      </p:sp>
      <p:pic>
        <p:nvPicPr>
          <p:cNvPr id="16413" name="Picture 58" descr="GroupPolicyObject01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87" y="4566667"/>
            <a:ext cx="1090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06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des stratégies de groupes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19" y="490573"/>
            <a:ext cx="4862345" cy="5912549"/>
          </a:xfrm>
        </p:spPr>
        <p:txBody>
          <a:bodyPr/>
          <a:lstStyle/>
          <a:p>
            <a:r>
              <a:rPr lang="fr-FR" dirty="0"/>
              <a:t>La Console GPMC.MSC ( Gestion des stratégies de Groupe ) permet d’éditer toutes les GPO hébergés par le domaine.</a:t>
            </a:r>
          </a:p>
          <a:p>
            <a:r>
              <a:rPr lang="fr-FR" dirty="0"/>
              <a:t>Chaque GPO est contenu dans un dossier hébergé sur le SYSVOL</a:t>
            </a:r>
          </a:p>
          <a:p>
            <a:r>
              <a:rPr lang="fr-FR" dirty="0"/>
              <a:t>Le SYSVOL étant synchronisé sur tout les DC, les stratégies sont répliqués également sur tout les DC.</a:t>
            </a:r>
          </a:p>
          <a:p>
            <a:r>
              <a:rPr lang="fr-FR" dirty="0"/>
              <a:t>La Console GPMC permet de choisir le Contrôleur de domaine spécifique pour charger et éditer les GPO – cela permet d’éviter les conflits. (Prendre de préférence la machine Emulateur PDC ).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886" y="2420888"/>
            <a:ext cx="3599100" cy="398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12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Règles d’applications des GPO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19" y="490573"/>
            <a:ext cx="8772541" cy="6752618"/>
          </a:xfr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dirty="0"/>
              <a:t>Les </a:t>
            </a:r>
            <a:r>
              <a:rPr lang="fr-FR" dirty="0" err="1"/>
              <a:t>GPOs</a:t>
            </a:r>
            <a:r>
              <a:rPr lang="fr-FR" dirty="0"/>
              <a:t> sont appliqués dans l’ordre suivant :</a:t>
            </a:r>
          </a:p>
          <a:p>
            <a:pPr lvl="1"/>
            <a:r>
              <a:rPr lang="fr-FR" dirty="0"/>
              <a:t>GPO local ( hébergé sur le poste de travail )</a:t>
            </a:r>
          </a:p>
          <a:p>
            <a:pPr lvl="1"/>
            <a:r>
              <a:rPr lang="fr-FR" dirty="0"/>
              <a:t>GPO (s) du site ( si elle existe )</a:t>
            </a:r>
          </a:p>
          <a:p>
            <a:pPr lvl="1"/>
            <a:r>
              <a:rPr lang="fr-FR" dirty="0"/>
              <a:t>GPO (s) du domaine ( en particulier la </a:t>
            </a:r>
            <a:r>
              <a:rPr lang="fr-FR" dirty="0" err="1"/>
              <a:t>Defaut</a:t>
            </a:r>
            <a:r>
              <a:rPr lang="fr-FR" dirty="0"/>
              <a:t> Domain Policy )</a:t>
            </a:r>
          </a:p>
          <a:p>
            <a:pPr lvl="1"/>
            <a:r>
              <a:rPr lang="fr-FR" dirty="0"/>
              <a:t>GPO des OU et sous OU jusqu’au compte User ou Computer.</a:t>
            </a:r>
          </a:p>
          <a:p>
            <a:pPr lvl="1"/>
            <a:endParaRPr lang="fr-FR" dirty="0"/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Règle de cumul des paramètres</a:t>
            </a:r>
          </a:p>
          <a:p>
            <a:pPr marL="685800" lvl="1"/>
            <a:r>
              <a:rPr lang="fr-FR" dirty="0"/>
              <a:t>Tant que les paramètres des différentes GPO ne se contredisent pas, tous s’appliqueront sur l’environnement final.</a:t>
            </a:r>
          </a:p>
          <a:p>
            <a:pPr marL="685800" lvl="1"/>
            <a:r>
              <a:rPr lang="fr-FR" dirty="0"/>
              <a:t>En cas de conflit, en standard c’est la dernière stratégie, celle la plus proche de l’objet User ou Computer qui l’emporte. ( Le dernier qui a parlé a raison )</a:t>
            </a:r>
          </a:p>
          <a:p>
            <a:pPr marL="685800" lvl="1"/>
            <a:endParaRPr lang="fr-FR" dirty="0"/>
          </a:p>
          <a:p>
            <a:pPr marL="514350" indent="-457200">
              <a:buFont typeface="+mj-lt"/>
              <a:buAutoNum type="arabicPeriod"/>
            </a:pPr>
            <a:r>
              <a:rPr lang="fr-FR" dirty="0"/>
              <a:t>Exception : Une Ou avec le blocage de </a:t>
            </a:r>
          </a:p>
          <a:p>
            <a:pPr marL="57150" indent="0">
              <a:buNone/>
            </a:pPr>
            <a:r>
              <a:rPr lang="fr-FR" dirty="0"/>
              <a:t>l’héritage</a:t>
            </a:r>
          </a:p>
          <a:p>
            <a:pPr lvl="1"/>
            <a:r>
              <a:rPr lang="fr-FR" dirty="0"/>
              <a:t>Si  </a:t>
            </a:r>
            <a:r>
              <a:rPr lang="fr-FR" i="1" dirty="0"/>
              <a:t>Bloquer l’héritage </a:t>
            </a:r>
            <a:r>
              <a:rPr lang="fr-FR" dirty="0"/>
              <a:t>» a été défini, </a:t>
            </a:r>
          </a:p>
          <a:p>
            <a:pPr marL="457200" lvl="1" indent="0">
              <a:buNone/>
            </a:pPr>
            <a:r>
              <a:rPr lang="fr-FR" dirty="0"/>
              <a:t>les membres de l’OU n’appliquent pas </a:t>
            </a:r>
          </a:p>
          <a:p>
            <a:pPr marL="457200" lvl="1" indent="0">
              <a:buNone/>
            </a:pPr>
            <a:r>
              <a:rPr lang="fr-FR" dirty="0"/>
              <a:t>les GPO positionnés en amont.( Sauf </a:t>
            </a:r>
          </a:p>
          <a:p>
            <a:pPr marL="457200" lvl="1" indent="0">
              <a:buNone/>
            </a:pPr>
            <a:r>
              <a:rPr lang="fr-FR" dirty="0"/>
              <a:t>Paramètres de sécurités)</a:t>
            </a:r>
          </a:p>
          <a:p>
            <a:pPr marL="57150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4"/>
          <p:cNvPicPr preferRelativeResize="0">
            <a:picLocks/>
          </p:cNvPicPr>
          <p:nvPr/>
        </p:nvPicPr>
        <p:blipFill rotWithShape="1">
          <a:blip r:embed="rId2"/>
          <a:srcRect r="9484" b="1193"/>
          <a:stretch/>
        </p:blipFill>
        <p:spPr>
          <a:xfrm>
            <a:off x="5455670" y="3990891"/>
            <a:ext cx="345638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4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Règles d’applications des GPO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fr-FR" dirty="0"/>
              <a:t>Le paramètre « Appliquer » : force l’application de la GPO en cas de conflit ou de blocage de l’héritage. Les administrateurs « </a:t>
            </a:r>
            <a:r>
              <a:rPr lang="fr-FR" dirty="0" err="1"/>
              <a:t>Corporate</a:t>
            </a:r>
            <a:r>
              <a:rPr lang="fr-FR" dirty="0"/>
              <a:t> » peuvent imposer des paramètres immuables aux membres des OU enfants.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fr-FR" dirty="0"/>
              <a:t>Les Filtres WMI restreignent l’applications des GPO au machine faisant partie du résultat de la requête WMI.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fr-FR" dirty="0"/>
              <a:t>Si un compte (user ou computer ) a une interdiction en lecture sur la GPO il ne va pas l’appliquer…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fr-FR" dirty="0"/>
              <a:t>Enfin on peut avoir des GPO avec une options de boucle de rappel à l’intérieure…</a:t>
            </a:r>
          </a:p>
          <a:p>
            <a:pPr marL="457200" indent="-457200">
              <a:buFont typeface="+mj-lt"/>
              <a:buAutoNum type="arabicPeriod" startAt="4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541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360363"/>
            <a:ext cx="7559675" cy="719137"/>
          </a:xfrm>
        </p:spPr>
        <p:txBody>
          <a:bodyPr/>
          <a:lstStyle/>
          <a:p>
            <a:r>
              <a:rPr lang="fr-FR" altLang="fr-FR">
                <a:latin typeface="Arial" panose="020B0604020202020204" pitchFamily="34" charset="0"/>
              </a:rPr>
              <a:t>Définition des filtres WMI</a:t>
            </a:r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21507" name="Espace réservé du contenu 32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417838" name="AutoShape 46"/>
          <p:cNvSpPr>
            <a:spLocks noChangeArrowheads="1"/>
          </p:cNvSpPr>
          <p:nvPr/>
        </p:nvSpPr>
        <p:spPr bwMode="auto">
          <a:xfrm>
            <a:off x="1533525" y="1441450"/>
            <a:ext cx="1752600" cy="1854200"/>
          </a:xfrm>
          <a:prstGeom prst="roundRect">
            <a:avLst>
              <a:gd name="adj" fmla="val 4167"/>
            </a:avLst>
          </a:prstGeom>
          <a:solidFill>
            <a:srgbClr val="F0F1E1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</a:endParaRPr>
          </a:p>
        </p:txBody>
      </p:sp>
      <p:sp>
        <p:nvSpPr>
          <p:cNvPr id="417839" name="AutoShape 47"/>
          <p:cNvSpPr>
            <a:spLocks noChangeArrowheads="1"/>
          </p:cNvSpPr>
          <p:nvPr/>
        </p:nvSpPr>
        <p:spPr bwMode="auto">
          <a:xfrm>
            <a:off x="568325" y="4243388"/>
            <a:ext cx="7889875" cy="1852612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D5D69C"/>
              </a:gs>
              <a:gs pos="100000">
                <a:srgbClr val="EEEFD7"/>
              </a:gs>
            </a:gsLst>
            <a:lin ang="2700000" scaled="1"/>
          </a:gradFill>
          <a:ln w="952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</a:endParaRPr>
          </a:p>
        </p:txBody>
      </p:sp>
      <p:sp>
        <p:nvSpPr>
          <p:cNvPr id="21510" name="Line 48"/>
          <p:cNvSpPr>
            <a:spLocks noChangeShapeType="1"/>
          </p:cNvSpPr>
          <p:nvPr/>
        </p:nvSpPr>
        <p:spPr bwMode="auto">
          <a:xfrm flipV="1">
            <a:off x="1639888" y="3181350"/>
            <a:ext cx="2932112" cy="1792288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511" name="Line 49"/>
          <p:cNvSpPr>
            <a:spLocks noChangeShapeType="1"/>
          </p:cNvSpPr>
          <p:nvPr/>
        </p:nvSpPr>
        <p:spPr bwMode="auto">
          <a:xfrm flipV="1">
            <a:off x="3671888" y="3181350"/>
            <a:ext cx="900112" cy="205422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512" name="Line 50"/>
          <p:cNvSpPr>
            <a:spLocks noChangeShapeType="1"/>
          </p:cNvSpPr>
          <p:nvPr/>
        </p:nvSpPr>
        <p:spPr bwMode="auto">
          <a:xfrm flipH="1" flipV="1">
            <a:off x="4572000" y="3181350"/>
            <a:ext cx="855663" cy="2068513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513" name="Line 51"/>
          <p:cNvSpPr>
            <a:spLocks noChangeShapeType="1"/>
          </p:cNvSpPr>
          <p:nvPr/>
        </p:nvSpPr>
        <p:spPr bwMode="auto">
          <a:xfrm flipH="1" flipV="1">
            <a:off x="4572000" y="3181350"/>
            <a:ext cx="2801938" cy="2009775"/>
          </a:xfrm>
          <a:prstGeom prst="line">
            <a:avLst/>
          </a:prstGeom>
          <a:noFill/>
          <a:ln w="571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514" name="Oval 52"/>
          <p:cNvSpPr>
            <a:spLocks noChangeArrowheads="1"/>
          </p:cNvSpPr>
          <p:nvPr/>
        </p:nvSpPr>
        <p:spPr bwMode="auto">
          <a:xfrm rot="-1929138">
            <a:off x="4102100" y="2795588"/>
            <a:ext cx="1179513" cy="606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pic>
        <p:nvPicPr>
          <p:cNvPr id="21515" name="Picture 53" descr="Link_Link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29586">
            <a:off x="5087938" y="2928938"/>
            <a:ext cx="83502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54" descr="Filter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769641">
            <a:off x="3795713" y="2619375"/>
            <a:ext cx="1468437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55" descr="GroupPolicyObject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624138"/>
            <a:ext cx="1579562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AutoShape 56"/>
          <p:cNvSpPr>
            <a:spLocks noChangeArrowheads="1"/>
          </p:cNvSpPr>
          <p:nvPr/>
        </p:nvSpPr>
        <p:spPr bwMode="auto">
          <a:xfrm>
            <a:off x="5572125" y="1357313"/>
            <a:ext cx="1717675" cy="817562"/>
          </a:xfrm>
          <a:prstGeom prst="roundRect">
            <a:avLst>
              <a:gd name="adj" fmla="val 3449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en-US" altLang="fr-FR"/>
              <a:t> </a:t>
            </a:r>
            <a:r>
              <a:rPr lang="fr-FR" altLang="fr-FR">
                <a:solidFill>
                  <a:srgbClr val="000000"/>
                </a:solidFill>
              </a:rPr>
              <a:t>500Mo d'espace disque libre ?</a:t>
            </a:r>
            <a:br>
              <a:rPr lang="en-US" altLang="fr-FR"/>
            </a:br>
            <a:endParaRPr lang="en-US" altLang="fr-FR"/>
          </a:p>
        </p:txBody>
      </p:sp>
      <p:sp>
        <p:nvSpPr>
          <p:cNvPr id="417849" name="AutoShape 57"/>
          <p:cNvSpPr>
            <a:spLocks noChangeArrowheads="1"/>
          </p:cNvSpPr>
          <p:nvPr/>
        </p:nvSpPr>
        <p:spPr bwMode="auto">
          <a:xfrm>
            <a:off x="3614738" y="1957388"/>
            <a:ext cx="1898650" cy="452437"/>
          </a:xfrm>
          <a:prstGeom prst="roundRect">
            <a:avLst>
              <a:gd name="adj" fmla="val 4167"/>
            </a:avLst>
          </a:prstGeom>
          <a:gradFill rotWithShape="1">
            <a:gsLst>
              <a:gs pos="0">
                <a:srgbClr val="8DACD0"/>
              </a:gs>
              <a:gs pos="100000">
                <a:srgbClr val="DEE7F1"/>
              </a:gs>
            </a:gsLst>
            <a:lin ang="2700000" scaled="1"/>
          </a:gra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28398" dir="1593903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fr-FR" sz="2400">
                <a:solidFill>
                  <a:srgbClr val="000000"/>
                </a:solidFill>
                <a:latin typeface="Arial" charset="0"/>
              </a:rPr>
              <a:t>Filtre WMI</a:t>
            </a:r>
            <a:endParaRPr lang="en-US" sz="2400">
              <a:latin typeface="Arial" charset="0"/>
            </a:endParaRPr>
          </a:p>
        </p:txBody>
      </p:sp>
      <p:pic>
        <p:nvPicPr>
          <p:cNvPr id="21520" name="Picture 58" descr="Computer_Workstation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4370388"/>
            <a:ext cx="102711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59" descr="UserWithDesktopComputer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1598613"/>
            <a:ext cx="1184275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2" name="Rectangle 60"/>
          <p:cNvSpPr>
            <a:spLocks noChangeArrowheads="1"/>
          </p:cNvSpPr>
          <p:nvPr/>
        </p:nvSpPr>
        <p:spPr bwMode="auto">
          <a:xfrm>
            <a:off x="1608138" y="2924175"/>
            <a:ext cx="1671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>
                <a:solidFill>
                  <a:srgbClr val="000000"/>
                </a:solidFill>
              </a:rPr>
              <a:t>Administrateur</a:t>
            </a:r>
            <a:endParaRPr lang="en-US" altLang="fr-FR"/>
          </a:p>
        </p:txBody>
      </p:sp>
      <p:pic>
        <p:nvPicPr>
          <p:cNvPr id="21523" name="Picture 61" descr="Computer_Workstation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4370388"/>
            <a:ext cx="1027113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4" name="Picture 62" descr="Computer_Workstation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63" y="4370388"/>
            <a:ext cx="102711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5" name="Picture 63" descr="Computer_Workstation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4370388"/>
            <a:ext cx="1027113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856" name="AutoShape 64"/>
          <p:cNvSpPr>
            <a:spLocks noChangeArrowheads="1"/>
          </p:cNvSpPr>
          <p:nvPr/>
        </p:nvSpPr>
        <p:spPr bwMode="auto">
          <a:xfrm>
            <a:off x="285750" y="1308100"/>
            <a:ext cx="1703388" cy="801688"/>
          </a:xfrm>
          <a:prstGeom prst="wedgeEllipseCallout">
            <a:avLst>
              <a:gd name="adj1" fmla="val 54741"/>
              <a:gd name="adj2" fmla="val 45051"/>
            </a:avLst>
          </a:prstGeom>
          <a:solidFill>
            <a:schemeClr val="bg1"/>
          </a:solidFill>
          <a:ln w="9525" algn="ctr">
            <a:solidFill>
              <a:srgbClr val="4D4D4D"/>
            </a:solidFill>
            <a:miter lim="800000"/>
            <a:headEnd/>
            <a:tailEnd/>
          </a:ln>
          <a:effectLst>
            <a:outerShdw dist="35921" dir="2700000" algn="ctr" rotWithShape="0">
              <a:srgbClr val="AFAFAF"/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r>
              <a:rPr lang="fr-FR" dirty="0">
                <a:solidFill>
                  <a:srgbClr val="000000"/>
                </a:solidFill>
                <a:latin typeface="Arial" charset="0"/>
              </a:rPr>
              <a:t>Installer</a:t>
            </a:r>
            <a:br>
              <a:rPr lang="fr-FR" dirty="0">
                <a:solidFill>
                  <a:srgbClr val="000000"/>
                </a:solidFill>
                <a:latin typeface="Arial" charset="0"/>
              </a:rPr>
            </a:br>
            <a:r>
              <a:rPr lang="fr-FR" dirty="0">
                <a:solidFill>
                  <a:srgbClr val="000000"/>
                </a:solidFill>
                <a:latin typeface="Arial" charset="0"/>
              </a:rPr>
              <a:t>Office 2016 ?</a:t>
            </a:r>
            <a:endParaRPr lang="en-US" dirty="0">
              <a:latin typeface="Arial" charset="0"/>
            </a:endParaRPr>
          </a:p>
        </p:txBody>
      </p:sp>
      <p:sp>
        <p:nvSpPr>
          <p:cNvPr id="21527" name="Rectangle 65"/>
          <p:cNvSpPr>
            <a:spLocks noChangeArrowheads="1"/>
          </p:cNvSpPr>
          <p:nvPr/>
        </p:nvSpPr>
        <p:spPr bwMode="auto">
          <a:xfrm>
            <a:off x="1206500" y="5643563"/>
            <a:ext cx="70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00"/>
                </a:solidFill>
              </a:rPr>
              <a:t>10Go</a:t>
            </a:r>
            <a:endParaRPr lang="en-US" altLang="fr-FR" sz="2000"/>
          </a:p>
        </p:txBody>
      </p:sp>
      <p:sp>
        <p:nvSpPr>
          <p:cNvPr id="21528" name="Rectangle 66"/>
          <p:cNvSpPr>
            <a:spLocks noChangeArrowheads="1"/>
          </p:cNvSpPr>
          <p:nvPr/>
        </p:nvSpPr>
        <p:spPr bwMode="auto">
          <a:xfrm>
            <a:off x="3162300" y="5651500"/>
            <a:ext cx="831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00"/>
                </a:solidFill>
              </a:rPr>
              <a:t>400Mo</a:t>
            </a:r>
            <a:endParaRPr lang="en-US" altLang="fr-FR" sz="2000"/>
          </a:p>
        </p:txBody>
      </p:sp>
      <p:sp>
        <p:nvSpPr>
          <p:cNvPr id="21529" name="Rectangle 67"/>
          <p:cNvSpPr>
            <a:spLocks noChangeArrowheads="1"/>
          </p:cNvSpPr>
          <p:nvPr/>
        </p:nvSpPr>
        <p:spPr bwMode="auto">
          <a:xfrm>
            <a:off x="5033963" y="5643563"/>
            <a:ext cx="70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00"/>
                </a:solidFill>
              </a:rPr>
              <a:t>35Go</a:t>
            </a:r>
            <a:endParaRPr lang="en-US" altLang="fr-FR" sz="2000"/>
          </a:p>
        </p:txBody>
      </p:sp>
      <p:sp>
        <p:nvSpPr>
          <p:cNvPr id="21530" name="Rectangle 68"/>
          <p:cNvSpPr>
            <a:spLocks noChangeArrowheads="1"/>
          </p:cNvSpPr>
          <p:nvPr/>
        </p:nvSpPr>
        <p:spPr bwMode="auto">
          <a:xfrm>
            <a:off x="6864350" y="5665788"/>
            <a:ext cx="831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000000"/>
                </a:solidFill>
              </a:rPr>
              <a:t>750Mo</a:t>
            </a:r>
            <a:endParaRPr lang="en-US" altLang="fr-FR" sz="2000"/>
          </a:p>
        </p:txBody>
      </p:sp>
      <p:pic>
        <p:nvPicPr>
          <p:cNvPr id="21531" name="Picture 69" descr="puzzle_rg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2195513"/>
            <a:ext cx="79533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2" name="Rectangle 70"/>
          <p:cNvSpPr>
            <a:spLocks noChangeArrowheads="1"/>
          </p:cNvSpPr>
          <p:nvPr/>
        </p:nvSpPr>
        <p:spPr bwMode="auto">
          <a:xfrm>
            <a:off x="5918200" y="3586163"/>
            <a:ext cx="1519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00"/>
                </a:solidFill>
              </a:rPr>
              <a:t>Objet Stratégie</a:t>
            </a:r>
            <a:br>
              <a:rPr lang="fr-FR" altLang="fr-FR">
                <a:solidFill>
                  <a:srgbClr val="000000"/>
                </a:solidFill>
              </a:rPr>
            </a:br>
            <a:r>
              <a:rPr lang="fr-FR" altLang="fr-FR">
                <a:solidFill>
                  <a:srgbClr val="000000"/>
                </a:solidFill>
              </a:rPr>
              <a:t>de groupe</a:t>
            </a:r>
            <a:endParaRPr lang="en-US" altLang="fr-FR"/>
          </a:p>
        </p:txBody>
      </p:sp>
      <p:pic>
        <p:nvPicPr>
          <p:cNvPr id="21533" name="Picture 71" descr="Validate_CheckMark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8" y="5641975"/>
            <a:ext cx="333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4" name="Picture 72" descr="Validate_CheckMark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5641975"/>
            <a:ext cx="333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5" name="Picture 73" descr="Validate_CheckMark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5641975"/>
            <a:ext cx="333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6" name="Picture 74" descr="Validate_XMark0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3" y="5641975"/>
            <a:ext cx="338137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066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662" y="63017"/>
            <a:ext cx="7559675" cy="719137"/>
          </a:xfrm>
        </p:spPr>
        <p:txBody>
          <a:bodyPr/>
          <a:lstStyle/>
          <a:p>
            <a:r>
              <a:rPr lang="fr-FR" dirty="0">
                <a:latin typeface="Arial" panose="020B0604020202020204" pitchFamily="34" charset="0"/>
              </a:rPr>
              <a:t>Traitement par boucle de rappel</a:t>
            </a:r>
            <a:endParaRPr lang="en-US" dirty="0">
              <a:latin typeface="Arial" panose="020B0604020202020204" pitchFamily="34" charset="0"/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86508"/>
              </p:ext>
            </p:extLst>
          </p:nvPr>
        </p:nvGraphicFramePr>
        <p:xfrm>
          <a:off x="536575" y="1208087"/>
          <a:ext cx="6927850" cy="493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Imagem de bitmap" r:id="rId5" imgW="7621064" imgH="5428571" progId="Paint.Picture">
                  <p:embed/>
                </p:oleObj>
              </mc:Choice>
              <mc:Fallback>
                <p:oleObj name="Imagem de bitmap" r:id="rId5" imgW="7621064" imgH="54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208087"/>
                        <a:ext cx="6927850" cy="493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rgbClr val="4D4D4D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AFAFAF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000500" y="3429000"/>
          <a:ext cx="5000625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Imagem de bitmap" r:id="rId7" imgW="4371429" imgH="2371429" progId="Paint.Picture">
                  <p:embed/>
                </p:oleObj>
              </mc:Choice>
              <mc:Fallback>
                <p:oleObj name="Imagem de bitmap" r:id="rId7" imgW="4371429" imgH="237142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3429000"/>
                        <a:ext cx="5000625" cy="271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rgbClr val="4D4D4D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AFAFAF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Freeform 224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711717">
            <a:off x="6824663" y="3065463"/>
            <a:ext cx="679450" cy="447675"/>
          </a:xfrm>
          <a:custGeom>
            <a:avLst/>
            <a:gdLst>
              <a:gd name="T0" fmla="*/ 2147483647 w 671"/>
              <a:gd name="T1" fmla="*/ 2147483647 h 395"/>
              <a:gd name="T2" fmla="*/ 2147483647 w 671"/>
              <a:gd name="T3" fmla="*/ 2147483647 h 395"/>
              <a:gd name="T4" fmla="*/ 2147483647 w 671"/>
              <a:gd name="T5" fmla="*/ 2147483647 h 395"/>
              <a:gd name="T6" fmla="*/ 2147483647 w 671"/>
              <a:gd name="T7" fmla="*/ 2147483647 h 395"/>
              <a:gd name="T8" fmla="*/ 0 w 671"/>
              <a:gd name="T9" fmla="*/ 2147483647 h 395"/>
              <a:gd name="T10" fmla="*/ 2147483647 w 671"/>
              <a:gd name="T11" fmla="*/ 0 h 395"/>
              <a:gd name="T12" fmla="*/ 2147483647 w 671"/>
              <a:gd name="T13" fmla="*/ 2147483647 h 395"/>
              <a:gd name="T14" fmla="*/ 2147483647 w 671"/>
              <a:gd name="T15" fmla="*/ 2147483647 h 395"/>
              <a:gd name="T16" fmla="*/ 2147483647 w 671"/>
              <a:gd name="T17" fmla="*/ 2147483647 h 395"/>
              <a:gd name="T18" fmla="*/ 2147483647 w 671"/>
              <a:gd name="T19" fmla="*/ 2147483647 h 395"/>
              <a:gd name="T20" fmla="*/ 2147483647 w 671"/>
              <a:gd name="T21" fmla="*/ 2147483647 h 395"/>
              <a:gd name="T22" fmla="*/ 2147483647 w 671"/>
              <a:gd name="T23" fmla="*/ 2147483647 h 395"/>
              <a:gd name="T24" fmla="*/ 2147483647 w 671"/>
              <a:gd name="T25" fmla="*/ 2147483647 h 395"/>
              <a:gd name="T26" fmla="*/ 2147483647 w 671"/>
              <a:gd name="T27" fmla="*/ 2147483647 h 395"/>
              <a:gd name="T28" fmla="*/ 2147483647 w 671"/>
              <a:gd name="T29" fmla="*/ 2147483647 h 395"/>
              <a:gd name="T30" fmla="*/ 2147483647 w 671"/>
              <a:gd name="T31" fmla="*/ 2147483647 h 395"/>
              <a:gd name="T32" fmla="*/ 2147483647 w 671"/>
              <a:gd name="T33" fmla="*/ 2147483647 h 395"/>
              <a:gd name="T34" fmla="*/ 2147483647 w 671"/>
              <a:gd name="T35" fmla="*/ 2147483647 h 395"/>
              <a:gd name="T36" fmla="*/ 2147483647 w 671"/>
              <a:gd name="T37" fmla="*/ 2147483647 h 395"/>
              <a:gd name="T38" fmla="*/ 2147483647 w 671"/>
              <a:gd name="T39" fmla="*/ 2147483647 h 395"/>
              <a:gd name="T40" fmla="*/ 2147483647 w 671"/>
              <a:gd name="T41" fmla="*/ 2147483647 h 395"/>
              <a:gd name="T42" fmla="*/ 2147483647 w 671"/>
              <a:gd name="T43" fmla="*/ 2147483647 h 395"/>
              <a:gd name="T44" fmla="*/ 2147483647 w 671"/>
              <a:gd name="T45" fmla="*/ 2147483647 h 395"/>
              <a:gd name="T46" fmla="*/ 2147483647 w 671"/>
              <a:gd name="T47" fmla="*/ 2147483647 h 395"/>
              <a:gd name="T48" fmla="*/ 2147483647 w 671"/>
              <a:gd name="T49" fmla="*/ 2147483647 h 395"/>
              <a:gd name="T50" fmla="*/ 2147483647 w 671"/>
              <a:gd name="T51" fmla="*/ 2147483647 h 395"/>
              <a:gd name="T52" fmla="*/ 2147483647 w 671"/>
              <a:gd name="T53" fmla="*/ 2147483647 h 395"/>
              <a:gd name="T54" fmla="*/ 2147483647 w 671"/>
              <a:gd name="T55" fmla="*/ 2147483647 h 395"/>
              <a:gd name="T56" fmla="*/ 2147483647 w 671"/>
              <a:gd name="T57" fmla="*/ 2147483647 h 395"/>
              <a:gd name="T58" fmla="*/ 2147483647 w 671"/>
              <a:gd name="T59" fmla="*/ 2147483647 h 395"/>
              <a:gd name="T60" fmla="*/ 2147483647 w 671"/>
              <a:gd name="T61" fmla="*/ 2147483647 h 395"/>
              <a:gd name="T62" fmla="*/ 2147483647 w 671"/>
              <a:gd name="T63" fmla="*/ 2147483647 h 395"/>
              <a:gd name="T64" fmla="*/ 2147483647 w 671"/>
              <a:gd name="T65" fmla="*/ 2147483647 h 395"/>
              <a:gd name="T66" fmla="*/ 2147483647 w 671"/>
              <a:gd name="T67" fmla="*/ 2147483647 h 395"/>
              <a:gd name="T68" fmla="*/ 2147483647 w 671"/>
              <a:gd name="T69" fmla="*/ 2147483647 h 395"/>
              <a:gd name="T70" fmla="*/ 2147483647 w 671"/>
              <a:gd name="T71" fmla="*/ 2147483647 h 395"/>
              <a:gd name="T72" fmla="*/ 2147483647 w 671"/>
              <a:gd name="T73" fmla="*/ 2147483647 h 395"/>
              <a:gd name="T74" fmla="*/ 2147483647 w 671"/>
              <a:gd name="T75" fmla="*/ 2147483647 h 395"/>
              <a:gd name="T76" fmla="*/ 2147483647 w 671"/>
              <a:gd name="T77" fmla="*/ 2147483647 h 395"/>
              <a:gd name="T78" fmla="*/ 2147483647 w 671"/>
              <a:gd name="T79" fmla="*/ 2147483647 h 395"/>
              <a:gd name="T80" fmla="*/ 2147483647 w 671"/>
              <a:gd name="T81" fmla="*/ 2147483647 h 395"/>
              <a:gd name="T82" fmla="*/ 2147483647 w 671"/>
              <a:gd name="T83" fmla="*/ 2147483647 h 395"/>
              <a:gd name="T84" fmla="*/ 2147483647 w 671"/>
              <a:gd name="T85" fmla="*/ 2147483647 h 395"/>
              <a:gd name="T86" fmla="*/ 2147483647 w 671"/>
              <a:gd name="T87" fmla="*/ 2147483647 h 395"/>
              <a:gd name="T88" fmla="*/ 2147483647 w 671"/>
              <a:gd name="T89" fmla="*/ 2147483647 h 395"/>
              <a:gd name="T90" fmla="*/ 2147483647 w 671"/>
              <a:gd name="T91" fmla="*/ 2147483647 h 395"/>
              <a:gd name="T92" fmla="*/ 2147483647 w 671"/>
              <a:gd name="T93" fmla="*/ 2147483647 h 395"/>
              <a:gd name="T94" fmla="*/ 2147483647 w 671"/>
              <a:gd name="T95" fmla="*/ 2147483647 h 395"/>
              <a:gd name="T96" fmla="*/ 2147483647 w 671"/>
              <a:gd name="T97" fmla="*/ 2147483647 h 395"/>
              <a:gd name="T98" fmla="*/ 2147483647 w 671"/>
              <a:gd name="T99" fmla="*/ 2147483647 h 395"/>
              <a:gd name="T100" fmla="*/ 2147483647 w 671"/>
              <a:gd name="T101" fmla="*/ 2147483647 h 395"/>
              <a:gd name="T102" fmla="*/ 2147483647 w 671"/>
              <a:gd name="T103" fmla="*/ 2147483647 h 395"/>
              <a:gd name="T104" fmla="*/ 2147483647 w 671"/>
              <a:gd name="T105" fmla="*/ 2147483647 h 395"/>
              <a:gd name="T106" fmla="*/ 2147483647 w 671"/>
              <a:gd name="T107" fmla="*/ 2147483647 h 395"/>
              <a:gd name="T108" fmla="*/ 2147483647 w 671"/>
              <a:gd name="T109" fmla="*/ 2147483647 h 395"/>
              <a:gd name="T110" fmla="*/ 2147483647 w 671"/>
              <a:gd name="T111" fmla="*/ 2147483647 h 395"/>
              <a:gd name="T112" fmla="*/ 2147483647 w 671"/>
              <a:gd name="T113" fmla="*/ 2147483647 h 395"/>
              <a:gd name="T114" fmla="*/ 2147483647 w 671"/>
              <a:gd name="T115" fmla="*/ 2147483647 h 395"/>
              <a:gd name="T116" fmla="*/ 2147483647 w 671"/>
              <a:gd name="T117" fmla="*/ 2147483647 h 395"/>
              <a:gd name="T118" fmla="*/ 2147483647 w 671"/>
              <a:gd name="T119" fmla="*/ 2147483647 h 395"/>
              <a:gd name="T120" fmla="*/ 2147483647 w 671"/>
              <a:gd name="T121" fmla="*/ 2147483647 h 39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1"/>
              <a:gd name="T184" fmla="*/ 0 h 395"/>
              <a:gd name="T185" fmla="*/ 671 w 671"/>
              <a:gd name="T186" fmla="*/ 395 h 39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1" h="395">
                <a:moveTo>
                  <a:pt x="242" y="149"/>
                </a:moveTo>
                <a:lnTo>
                  <a:pt x="245" y="165"/>
                </a:lnTo>
                <a:lnTo>
                  <a:pt x="248" y="182"/>
                </a:lnTo>
                <a:lnTo>
                  <a:pt x="251" y="204"/>
                </a:lnTo>
                <a:lnTo>
                  <a:pt x="0" y="98"/>
                </a:lnTo>
                <a:lnTo>
                  <a:pt x="251" y="0"/>
                </a:lnTo>
                <a:lnTo>
                  <a:pt x="248" y="20"/>
                </a:lnTo>
                <a:lnTo>
                  <a:pt x="245" y="37"/>
                </a:lnTo>
                <a:lnTo>
                  <a:pt x="242" y="53"/>
                </a:lnTo>
                <a:lnTo>
                  <a:pt x="258" y="55"/>
                </a:lnTo>
                <a:lnTo>
                  <a:pt x="275" y="58"/>
                </a:lnTo>
                <a:lnTo>
                  <a:pt x="300" y="62"/>
                </a:lnTo>
                <a:lnTo>
                  <a:pt x="329" y="69"/>
                </a:lnTo>
                <a:lnTo>
                  <a:pt x="361" y="78"/>
                </a:lnTo>
                <a:lnTo>
                  <a:pt x="396" y="90"/>
                </a:lnTo>
                <a:lnTo>
                  <a:pt x="414" y="97"/>
                </a:lnTo>
                <a:lnTo>
                  <a:pt x="433" y="105"/>
                </a:lnTo>
                <a:lnTo>
                  <a:pt x="452" y="114"/>
                </a:lnTo>
                <a:lnTo>
                  <a:pt x="469" y="124"/>
                </a:lnTo>
                <a:lnTo>
                  <a:pt x="488" y="136"/>
                </a:lnTo>
                <a:lnTo>
                  <a:pt x="507" y="147"/>
                </a:lnTo>
                <a:lnTo>
                  <a:pt x="526" y="161"/>
                </a:lnTo>
                <a:lnTo>
                  <a:pt x="543" y="175"/>
                </a:lnTo>
                <a:lnTo>
                  <a:pt x="561" y="191"/>
                </a:lnTo>
                <a:lnTo>
                  <a:pt x="577" y="208"/>
                </a:lnTo>
                <a:lnTo>
                  <a:pt x="593" y="226"/>
                </a:lnTo>
                <a:lnTo>
                  <a:pt x="609" y="246"/>
                </a:lnTo>
                <a:lnTo>
                  <a:pt x="622" y="268"/>
                </a:lnTo>
                <a:lnTo>
                  <a:pt x="635" y="290"/>
                </a:lnTo>
                <a:lnTo>
                  <a:pt x="640" y="301"/>
                </a:lnTo>
                <a:lnTo>
                  <a:pt x="646" y="314"/>
                </a:lnTo>
                <a:lnTo>
                  <a:pt x="651" y="326"/>
                </a:lnTo>
                <a:lnTo>
                  <a:pt x="656" y="339"/>
                </a:lnTo>
                <a:lnTo>
                  <a:pt x="664" y="366"/>
                </a:lnTo>
                <a:lnTo>
                  <a:pt x="671" y="395"/>
                </a:lnTo>
                <a:lnTo>
                  <a:pt x="665" y="382"/>
                </a:lnTo>
                <a:lnTo>
                  <a:pt x="658" y="369"/>
                </a:lnTo>
                <a:lnTo>
                  <a:pt x="645" y="345"/>
                </a:lnTo>
                <a:lnTo>
                  <a:pt x="630" y="323"/>
                </a:lnTo>
                <a:lnTo>
                  <a:pt x="614" y="301"/>
                </a:lnTo>
                <a:lnTo>
                  <a:pt x="598" y="282"/>
                </a:lnTo>
                <a:lnTo>
                  <a:pt x="583" y="265"/>
                </a:lnTo>
                <a:lnTo>
                  <a:pt x="565" y="249"/>
                </a:lnTo>
                <a:lnTo>
                  <a:pt x="548" y="234"/>
                </a:lnTo>
                <a:lnTo>
                  <a:pt x="530" y="221"/>
                </a:lnTo>
                <a:lnTo>
                  <a:pt x="513" y="210"/>
                </a:lnTo>
                <a:lnTo>
                  <a:pt x="496" y="200"/>
                </a:lnTo>
                <a:lnTo>
                  <a:pt x="477" y="190"/>
                </a:lnTo>
                <a:lnTo>
                  <a:pt x="459" y="182"/>
                </a:lnTo>
                <a:lnTo>
                  <a:pt x="442" y="175"/>
                </a:lnTo>
                <a:lnTo>
                  <a:pt x="425" y="168"/>
                </a:lnTo>
                <a:lnTo>
                  <a:pt x="407" y="163"/>
                </a:lnTo>
                <a:lnTo>
                  <a:pt x="390" y="159"/>
                </a:lnTo>
                <a:lnTo>
                  <a:pt x="374" y="156"/>
                </a:lnTo>
                <a:lnTo>
                  <a:pt x="343" y="150"/>
                </a:lnTo>
                <a:lnTo>
                  <a:pt x="329" y="149"/>
                </a:lnTo>
                <a:lnTo>
                  <a:pt x="314" y="147"/>
                </a:lnTo>
                <a:lnTo>
                  <a:pt x="290" y="147"/>
                </a:lnTo>
                <a:lnTo>
                  <a:pt x="269" y="147"/>
                </a:lnTo>
                <a:lnTo>
                  <a:pt x="255" y="147"/>
                </a:lnTo>
                <a:lnTo>
                  <a:pt x="242" y="149"/>
                </a:lnTo>
                <a:close/>
              </a:path>
            </a:pathLst>
          </a:custGeom>
          <a:solidFill>
            <a:srgbClr val="FF0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747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GPO &amp; </a:t>
            </a:r>
            <a:r>
              <a:rPr lang="fr-FR" dirty="0" err="1"/>
              <a:t>Password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446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GPO par défaut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A la création du domaine, deux GPO, la « </a:t>
            </a:r>
            <a:r>
              <a:rPr lang="fr-FR" i="1" dirty="0"/>
              <a:t>Default Domain Policy » </a:t>
            </a:r>
            <a:r>
              <a:rPr lang="fr-FR" dirty="0"/>
              <a:t>(configuration du domaine ) et la </a:t>
            </a:r>
            <a:r>
              <a:rPr lang="fr-FR" i="1" dirty="0"/>
              <a:t>Default Domain Controller Policy </a:t>
            </a:r>
            <a:r>
              <a:rPr lang="fr-FR" dirty="0"/>
              <a:t>(configurer des DC). </a:t>
            </a:r>
            <a:r>
              <a:rPr lang="fr-FR" b="1" dirty="0"/>
              <a:t>Ne pas supprimer ces deux GPO. Eviter de les modifier. </a:t>
            </a:r>
          </a:p>
          <a:p>
            <a:endParaRPr lang="fr-FR" dirty="0"/>
          </a:p>
          <a:p>
            <a:r>
              <a:rPr lang="fr-FR" dirty="0"/>
              <a:t>Seule la </a:t>
            </a:r>
            <a:r>
              <a:rPr lang="fr-FR" i="1" u="sng" dirty="0"/>
              <a:t>Default Domain Controller Policy </a:t>
            </a:r>
            <a:r>
              <a:rPr lang="fr-FR" dirty="0"/>
              <a:t>peut et doit modifier les stratégie de mot de passe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 Il ne peut pas y avoir différentes règles de mots de passe sur un domaine AD ( en fonction le OU du compte par exemple 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087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 Grained Password Policy / Granular Password Policy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Nouveauté applicable sur les domaines ayant un NFD( Niveau fonctionnel de domaine) Windows 2008.</a:t>
            </a:r>
          </a:p>
          <a:p>
            <a:r>
              <a:rPr lang="fr-FR" dirty="0"/>
              <a:t>Permet d’attribuer une stratégie de mots de passe à un compte utilisateur ou à un groupe. </a:t>
            </a:r>
          </a:p>
          <a:p>
            <a:r>
              <a:rPr lang="fr-FR" dirty="0"/>
              <a:t>Pure procédure MS via l’outil ADSI Edit ( ou d’autres outils plus simple comme en Win2012 ) </a:t>
            </a:r>
            <a:r>
              <a:rPr lang="fr-FR" dirty="0">
                <a:hlinkClick r:id="rId2"/>
              </a:rPr>
              <a:t>http://technet.microsoft.com/fr-fr/library/cc754461(v=ws.10).aspx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u="sng" dirty="0"/>
              <a:t>Fonctionnement</a:t>
            </a:r>
          </a:p>
          <a:p>
            <a:pPr marL="0" indent="0">
              <a:buNone/>
            </a:pPr>
            <a:r>
              <a:rPr lang="fr-FR" dirty="0"/>
              <a:t>On crée des objets PSO qui définissent des règles de mots de passe et on leur donne un </a:t>
            </a:r>
            <a:r>
              <a:rPr lang="fr-FR" dirty="0" err="1"/>
              <a:t>poid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On affecte éventuellement une PSO à un groupe ou un User de l’AD.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976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Création de PSO en </a:t>
            </a:r>
            <a:r>
              <a:rPr lang="fr-FR" dirty="0" err="1"/>
              <a:t>PowerShell</a:t>
            </a:r>
            <a:r>
              <a:rPr lang="fr-FR" dirty="0"/>
              <a:t> ( 2008 R2)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1 . Création d’un groupe global gg_pso1</a:t>
            </a:r>
          </a:p>
          <a:p>
            <a:pPr marL="0" indent="0">
              <a:buNone/>
            </a:pPr>
            <a:r>
              <a:rPr lang="fr-FR" dirty="0"/>
              <a:t>Les utilisateurs concernés par le futur PSO devront en être membres.</a:t>
            </a:r>
          </a:p>
          <a:p>
            <a:pPr marL="0" indent="0">
              <a:buNone/>
            </a:pPr>
            <a:r>
              <a:rPr lang="fr-FR" dirty="0"/>
              <a:t>2. Un PSO est créé avec le jeu de paramètres destiné aux utilisateurs ciblés</a:t>
            </a:r>
          </a:p>
          <a:p>
            <a:pPr marL="0" indent="0">
              <a:buNone/>
            </a:pPr>
            <a:r>
              <a:rPr lang="fr-FR" u="sng" dirty="0"/>
              <a:t>Script  :</a:t>
            </a:r>
            <a:endParaRPr lang="fr-FR" dirty="0"/>
          </a:p>
          <a:p>
            <a:r>
              <a:rPr lang="fr-FR" i="1" dirty="0"/>
              <a:t>New-</a:t>
            </a:r>
            <a:r>
              <a:rPr lang="fr-FR" i="1" dirty="0" err="1"/>
              <a:t>ADFineGrainedPasswordPolicy</a:t>
            </a:r>
            <a:r>
              <a:rPr lang="fr-FR" i="1" dirty="0"/>
              <a:t> -Name "PSO1 " -</a:t>
            </a:r>
            <a:r>
              <a:rPr lang="fr-FR" i="1" dirty="0" err="1"/>
              <a:t>Precedence</a:t>
            </a:r>
            <a:r>
              <a:rPr lang="fr-FR" i="1" dirty="0"/>
              <a:t> 500 -</a:t>
            </a:r>
            <a:r>
              <a:rPr lang="fr-FR" i="1" dirty="0" err="1"/>
              <a:t>ComplexityEnabled</a:t>
            </a:r>
            <a:r>
              <a:rPr lang="fr-FR" i="1" dirty="0"/>
              <a:t> $false -Description "</a:t>
            </a:r>
            <a:r>
              <a:rPr lang="fr-FR" i="1" dirty="0" err="1"/>
              <a:t>Strategie</a:t>
            </a:r>
            <a:r>
              <a:rPr lang="fr-FR" i="1" dirty="0"/>
              <a:t> pour tous les utilisateurs ciblés" -</a:t>
            </a:r>
            <a:r>
              <a:rPr lang="fr-FR" i="1" dirty="0" err="1"/>
              <a:t>DisplayName</a:t>
            </a:r>
            <a:r>
              <a:rPr lang="fr-FR" i="1" dirty="0"/>
              <a:t> "PSO pour les utilisateurs ciblés" -</a:t>
            </a:r>
            <a:r>
              <a:rPr lang="fr-FR" i="1" dirty="0" err="1"/>
              <a:t>LockoutDuration</a:t>
            </a:r>
            <a:r>
              <a:rPr lang="fr-FR" i="1" dirty="0"/>
              <a:t> "-1" -</a:t>
            </a:r>
            <a:r>
              <a:rPr lang="fr-FR" i="1" dirty="0" err="1"/>
              <a:t>LockoutObservationWindow</a:t>
            </a:r>
            <a:r>
              <a:rPr lang="fr-FR" i="1" dirty="0"/>
              <a:t> "0:30" -</a:t>
            </a:r>
            <a:r>
              <a:rPr lang="fr-FR" i="1" dirty="0" err="1"/>
              <a:t>LockoutThreshold</a:t>
            </a:r>
            <a:r>
              <a:rPr lang="fr-FR" i="1" dirty="0"/>
              <a:t> 30 -</a:t>
            </a:r>
            <a:r>
              <a:rPr lang="fr-FR" i="1" dirty="0" err="1"/>
              <a:t>MaxPasswordAge</a:t>
            </a:r>
            <a:r>
              <a:rPr lang="fr-FR" i="1" dirty="0"/>
              <a:t> "60.00:00:00" -</a:t>
            </a:r>
            <a:r>
              <a:rPr lang="fr-FR" i="1" dirty="0" err="1"/>
              <a:t>MinPasswordAge</a:t>
            </a:r>
            <a:r>
              <a:rPr lang="fr-FR" i="1" dirty="0"/>
              <a:t> "1.00:00:00" -</a:t>
            </a:r>
            <a:r>
              <a:rPr lang="fr-FR" i="1" dirty="0" err="1"/>
              <a:t>MinPasswordLength</a:t>
            </a:r>
            <a:r>
              <a:rPr lang="fr-FR" i="1" dirty="0"/>
              <a:t> 7 _</a:t>
            </a:r>
            <a:r>
              <a:rPr lang="fr-FR" i="1" dirty="0" err="1"/>
              <a:t>PasswordHistoryCount</a:t>
            </a:r>
            <a:r>
              <a:rPr lang="fr-FR" i="1" dirty="0"/>
              <a:t> 3 -</a:t>
            </a:r>
            <a:r>
              <a:rPr lang="fr-FR" i="1" dirty="0" err="1"/>
              <a:t>ReversibleEncryptionEnabled</a:t>
            </a:r>
            <a:r>
              <a:rPr lang="fr-FR" i="1" dirty="0"/>
              <a:t> $false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3. Le PSO est assigné au groupe global.</a:t>
            </a:r>
          </a:p>
          <a:p>
            <a:pPr marL="0" indent="0">
              <a:buNone/>
            </a:pPr>
            <a:r>
              <a:rPr lang="fr-FR" u="sng" dirty="0"/>
              <a:t>Script </a:t>
            </a:r>
          </a:p>
          <a:p>
            <a:r>
              <a:rPr lang="fr-FR" i="1" dirty="0" err="1"/>
              <a:t>Add-ADFineGrainedPasswordPolicySubject</a:t>
            </a:r>
            <a:r>
              <a:rPr lang="fr-FR" i="1" dirty="0"/>
              <a:t> PSO1 -</a:t>
            </a:r>
            <a:r>
              <a:rPr lang="fr-FR" i="1" dirty="0" err="1"/>
              <a:t>Subjects</a:t>
            </a:r>
            <a:r>
              <a:rPr lang="fr-FR" i="1" dirty="0"/>
              <a:t> '</a:t>
            </a:r>
            <a:r>
              <a:rPr lang="fr-FR" dirty="0"/>
              <a:t> gg_pso1</a:t>
            </a:r>
            <a:r>
              <a:rPr lang="fr-FR" i="1" dirty="0"/>
              <a:t> '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5982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250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Condition d’application des GPO de préférence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Existe sur les DC de génération Windows 2008 </a:t>
            </a:r>
          </a:p>
          <a:p>
            <a:r>
              <a:rPr lang="fr-FR" dirty="0"/>
              <a:t>Pour les clients ancien, on a besoin d’un correctif sur Windows XP / Vista / 2003. Voir </a:t>
            </a:r>
            <a:r>
              <a:rPr lang="fr-FR" dirty="0">
                <a:hlinkClick r:id="rId2"/>
              </a:rPr>
              <a:t>http://support.microsoft.com/kb/943729/en-us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97" y="1547405"/>
            <a:ext cx="8143876" cy="50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28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2660"/>
            <a:ext cx="8686800" cy="424732"/>
          </a:xfrm>
        </p:spPr>
        <p:txBody>
          <a:bodyPr/>
          <a:lstStyle/>
          <a:p>
            <a:r>
              <a:rPr lang="fr-FR" dirty="0"/>
              <a:t>Prise en charge des GPO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>
          <a:xfrm>
            <a:off x="435755" y="548680"/>
            <a:ext cx="8272490" cy="5500726"/>
          </a:xfrm>
        </p:spPr>
        <p:txBody>
          <a:bodyPr/>
          <a:lstStyle/>
          <a:p>
            <a:r>
              <a:rPr lang="fr-FR" dirty="0"/>
              <a:t>Les GPO sont gérés :</a:t>
            </a:r>
          </a:p>
          <a:p>
            <a:pPr lvl="1"/>
            <a:r>
              <a:rPr lang="fr-FR" dirty="0"/>
              <a:t>Avant via le module </a:t>
            </a:r>
            <a:r>
              <a:rPr lang="fr-FR" dirty="0" err="1"/>
              <a:t>WinLogon</a:t>
            </a:r>
            <a:endParaRPr lang="fr-FR" dirty="0"/>
          </a:p>
          <a:p>
            <a:pPr lvl="1"/>
            <a:r>
              <a:rPr lang="fr-FR" dirty="0"/>
              <a:t>Windows 7 : Service </a:t>
            </a:r>
            <a:r>
              <a:rPr lang="fr-FR" dirty="0" err="1"/>
              <a:t>gpsvc</a:t>
            </a:r>
            <a:r>
              <a:rPr lang="fr-FR" dirty="0"/>
              <a:t> = Client de stratégie de groupe.</a:t>
            </a:r>
          </a:p>
          <a:p>
            <a:pPr lvl="0">
              <a:buClr>
                <a:prstClr val="black">
                  <a:alpha val="100000"/>
                </a:prstClr>
              </a:buClr>
            </a:pPr>
            <a:r>
              <a:rPr lang="fr-FR" dirty="0">
                <a:solidFill>
                  <a:prstClr val="black">
                    <a:alpha val="100000"/>
                  </a:prstClr>
                </a:solidFill>
              </a:rPr>
              <a:t>Les clients vont mettre à jours les GPO  chaque 90 min + n minutes.</a:t>
            </a:r>
          </a:p>
          <a:p>
            <a:pPr lvl="0">
              <a:buClr>
                <a:prstClr val="black">
                  <a:alpha val="100000"/>
                </a:prstClr>
              </a:buClr>
            </a:pPr>
            <a:r>
              <a:rPr lang="fr-FR" dirty="0">
                <a:solidFill>
                  <a:prstClr val="black">
                    <a:alpha val="100000"/>
                  </a:prstClr>
                </a:solidFill>
              </a:rPr>
              <a:t>Pour forcer la mise à jours</a:t>
            </a:r>
          </a:p>
          <a:p>
            <a:pPr lvl="1">
              <a:buClr>
                <a:prstClr val="black">
                  <a:alpha val="100000"/>
                </a:prstClr>
              </a:buClr>
            </a:pPr>
            <a:r>
              <a:rPr lang="fr-FR" dirty="0" err="1">
                <a:solidFill>
                  <a:prstClr val="black">
                    <a:alpha val="100000"/>
                  </a:prstClr>
                </a:solidFill>
              </a:rPr>
              <a:t>Gpupdate</a:t>
            </a:r>
            <a:r>
              <a:rPr lang="fr-FR" dirty="0">
                <a:solidFill>
                  <a:prstClr val="black">
                    <a:alpha val="100000"/>
                  </a:prstClr>
                </a:solidFill>
              </a:rPr>
              <a:t> /force</a:t>
            </a:r>
          </a:p>
          <a:p>
            <a:pPr marL="457200" lvl="1" indent="0">
              <a:buClr>
                <a:prstClr val="black">
                  <a:alpha val="100000"/>
                </a:prstClr>
              </a:buClr>
              <a:buNone/>
            </a:pPr>
            <a:r>
              <a:rPr lang="fr-FR" dirty="0">
                <a:solidFill>
                  <a:prstClr val="black">
                    <a:alpha val="100000"/>
                  </a:prstClr>
                </a:solidFill>
              </a:rPr>
              <a:t>Attention une fermeture de session ou un redémarrage peuvent être nécessaire en plus !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  <a:p>
            <a:r>
              <a:rPr lang="fr-FR" dirty="0"/>
              <a:t>Utiliser l’outil GPRESULT ou le composant logiciel enfichable « </a:t>
            </a:r>
            <a:r>
              <a:rPr lang="fr-FR" i="1" dirty="0"/>
              <a:t>Jeu de stratégies résultants </a:t>
            </a:r>
            <a:r>
              <a:rPr lang="fr-FR" dirty="0"/>
              <a:t>» pour déterminer quels sont les paramètres de stratégies de groupe qui s’appliquent.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377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424732"/>
          </a:xfrm>
        </p:spPr>
        <p:txBody>
          <a:bodyPr/>
          <a:lstStyle/>
          <a:p>
            <a:r>
              <a:rPr lang="fr-FR" dirty="0"/>
              <a:t>Magasin central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5755" y="577132"/>
            <a:ext cx="8272490" cy="5500726"/>
          </a:xfrm>
        </p:spPr>
        <p:txBody>
          <a:bodyPr/>
          <a:lstStyle/>
          <a:p>
            <a:r>
              <a:rPr lang="fr-FR" sz="2000" dirty="0"/>
              <a:t>Chaque ordinateur possède un magasin local dans lequel il stocke les paramètres de stratégies de groupe.</a:t>
            </a:r>
          </a:p>
          <a:p>
            <a:pPr marL="444500" lvl="1"/>
            <a:r>
              <a:rPr lang="fr-FR" dirty="0"/>
              <a:t>%</a:t>
            </a:r>
            <a:r>
              <a:rPr lang="fr-FR" dirty="0" err="1"/>
              <a:t>windir</a:t>
            </a:r>
            <a:r>
              <a:rPr lang="fr-FR" dirty="0"/>
              <a:t>%\</a:t>
            </a:r>
            <a:r>
              <a:rPr lang="fr-FR" dirty="0" err="1"/>
              <a:t>PolicyDefinitions</a:t>
            </a:r>
            <a:r>
              <a:rPr lang="fr-FR" dirty="0"/>
              <a:t> comme  c:\windows\PolicyDefinitions </a:t>
            </a:r>
          </a:p>
          <a:p>
            <a:pPr marL="444500" lvl="1">
              <a:buNone/>
            </a:pPr>
            <a:endParaRPr lang="fr-FR" dirty="0"/>
          </a:p>
          <a:p>
            <a:pPr marL="444500" lvl="1">
              <a:buNone/>
            </a:pPr>
            <a:r>
              <a:rPr lang="fr-FR" dirty="0"/>
              <a:t>On peut disposer d’un emplacement pour le chargement des stratégies de groupes que l’on prépare pour les postes : c’est un magasin central.</a:t>
            </a:r>
          </a:p>
          <a:p>
            <a:pPr marL="444500" lvl="1">
              <a:buNone/>
            </a:pPr>
            <a:endParaRPr lang="fr-FR" dirty="0"/>
          </a:p>
          <a:p>
            <a:pPr marL="158750" lvl="1" indent="0">
              <a:buNone/>
            </a:pPr>
            <a:r>
              <a:rPr lang="fr-FR" dirty="0"/>
              <a:t>Dans le dossier C:\Windows\SYSVOL\sysvol\domainname\Policies</a:t>
            </a:r>
          </a:p>
          <a:p>
            <a:pPr marL="158750" lvl="1" indent="0">
              <a:buNone/>
            </a:pPr>
            <a:r>
              <a:rPr lang="fr-FR" dirty="0"/>
              <a:t>On  crée le dossier C:\Windows\SYSVOL\sysvol\domainname.priv\Policies\PolicyDefinitions</a:t>
            </a:r>
          </a:p>
          <a:p>
            <a:pPr marL="444500" lvl="1"/>
            <a:endParaRPr lang="fr-FR" dirty="0"/>
          </a:p>
          <a:p>
            <a:pPr marL="158750" lvl="1" indent="0">
              <a:buNone/>
            </a:pPr>
            <a:r>
              <a:rPr lang="fr-FR" dirty="0"/>
              <a:t>On peut l’alimenter à l’aide des modèle d’administrations que propose MS ou à l’aide du contenu du dossier %</a:t>
            </a:r>
            <a:r>
              <a:rPr lang="fr-FR" dirty="0" err="1"/>
              <a:t>windir</a:t>
            </a:r>
            <a:r>
              <a:rPr lang="fr-FR" dirty="0"/>
              <a:t>%\</a:t>
            </a:r>
            <a:r>
              <a:rPr lang="fr-FR" dirty="0" err="1"/>
              <a:t>PolicyDefinitions</a:t>
            </a:r>
            <a:r>
              <a:rPr lang="fr-FR" dirty="0"/>
              <a:t> d’un poste de référence.</a:t>
            </a:r>
          </a:p>
        </p:txBody>
      </p:sp>
    </p:spTree>
    <p:extLst>
      <p:ext uri="{BB962C8B-B14F-4D97-AF65-F5344CB8AC3E}">
        <p14:creationId xmlns:p14="http://schemas.microsoft.com/office/powerpoint/2010/main" val="2932973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458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4318" y="0"/>
            <a:ext cx="7559675" cy="719137"/>
          </a:xfrm>
        </p:spPr>
        <p:txBody>
          <a:bodyPr/>
          <a:lstStyle/>
          <a:p>
            <a:r>
              <a:rPr lang="fr-FR" dirty="0"/>
              <a:t>Instructions de planification des objets Stratégie de groupe </a:t>
            </a:r>
            <a:endParaRPr lang="en-US" dirty="0"/>
          </a:p>
        </p:txBody>
      </p:sp>
      <p:sp>
        <p:nvSpPr>
          <p:cNvPr id="36867" name="Espace réservé du contenu 9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 sz="2700"/>
              <a:t>Appliquez les paramètres de stratégie de groupe au plus haut niveau</a:t>
            </a:r>
          </a:p>
          <a:p>
            <a:endParaRPr lang="en-US" sz="2700"/>
          </a:p>
          <a:p>
            <a:r>
              <a:rPr lang="fr-FR" sz="2700"/>
              <a:t>Diminuez le nombre des objets Stratégie de groupe</a:t>
            </a:r>
          </a:p>
          <a:p>
            <a:endParaRPr lang="en-US" sz="2700"/>
          </a:p>
          <a:p>
            <a:r>
              <a:rPr lang="fr-FR" sz="2700"/>
              <a:t>Créez des objets Stratégie de groupe spécialisés</a:t>
            </a:r>
          </a:p>
          <a:p>
            <a:endParaRPr lang="en-US" sz="2700"/>
          </a:p>
          <a:p>
            <a:r>
              <a:rPr lang="fr-FR" sz="2700"/>
              <a:t>Désactivez les paramètres de configuration de l'ordinateur ou de l'utilisateur</a:t>
            </a:r>
            <a:endParaRPr lang="en-US" sz="2700"/>
          </a:p>
          <a:p>
            <a:endParaRPr lang="fr-FR" sz="2700"/>
          </a:p>
        </p:txBody>
      </p:sp>
    </p:spTree>
    <p:extLst>
      <p:ext uri="{BB962C8B-B14F-4D97-AF65-F5344CB8AC3E}">
        <p14:creationId xmlns:p14="http://schemas.microsoft.com/office/powerpoint/2010/main" val="5283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0"/>
            <a:ext cx="7559675" cy="719137"/>
          </a:xfrm>
        </p:spPr>
        <p:txBody>
          <a:bodyPr/>
          <a:lstStyle/>
          <a:p>
            <a:r>
              <a:rPr lang="fr-FR" dirty="0"/>
              <a:t>Instructions pour déterminer l'héritage des objets Stratégie de groupe</a:t>
            </a:r>
            <a:endParaRPr lang="en-US" dirty="0"/>
          </a:p>
        </p:txBody>
      </p:sp>
      <p:sp>
        <p:nvSpPr>
          <p:cNvPr id="37891" name="Espace réservé du contenu 8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/>
              <a:t>Utilisez l'option Appliqué uniquement lorsqu'elle est requise</a:t>
            </a:r>
          </a:p>
          <a:p>
            <a:endParaRPr lang="en-US"/>
          </a:p>
          <a:p>
            <a:r>
              <a:rPr lang="fr-FR"/>
              <a:t>Utilisez l'option Blocage de l'héritage avec modération</a:t>
            </a:r>
          </a:p>
          <a:p>
            <a:endParaRPr lang="en-US"/>
          </a:p>
          <a:p>
            <a:r>
              <a:rPr lang="fr-FR"/>
              <a:t>Utilisez le filtrage de sécurité en cas de besoin uniquement</a:t>
            </a:r>
            <a:endParaRPr lang="en-US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206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u contenu 7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 dirty="0"/>
              <a:t>Appliquez un objet Stratégie de groupe à un site uniquement si les paramètres sont spécifiques au site et non au domaine</a:t>
            </a:r>
            <a:endParaRPr lang="en-US" dirty="0"/>
          </a:p>
          <a:p>
            <a:endParaRPr lang="fr-FR" dirty="0"/>
          </a:p>
          <a:p>
            <a:r>
              <a:rPr lang="fr-FR" dirty="0"/>
              <a:t>Créez des objets Stratégie de groupe dans le site qui comporte le plus grand nombre de contrôleurs de domaine sur ce site</a:t>
            </a:r>
            <a:endParaRPr lang="en-US" dirty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32705"/>
            <a:ext cx="7559675" cy="719137"/>
          </a:xfrm>
        </p:spPr>
        <p:txBody>
          <a:bodyPr/>
          <a:lstStyle/>
          <a:p>
            <a:r>
              <a:rPr lang="fr-FR" dirty="0"/>
              <a:t>Instructions pour déterminer une stratégie de groupe pour les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3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0"/>
            <a:ext cx="8686800" cy="692696"/>
          </a:xfrm>
        </p:spPr>
        <p:txBody>
          <a:bodyPr/>
          <a:lstStyle/>
          <a:p>
            <a:r>
              <a:rPr lang="fr-FR" dirty="0"/>
              <a:t>Instructions de planification de l'administration des objets Stratégie de groupe</a:t>
            </a:r>
            <a:endParaRPr lang="en-US" dirty="0"/>
          </a:p>
        </p:txBody>
      </p:sp>
      <p:sp>
        <p:nvSpPr>
          <p:cNvPr id="39939" name="Espace réservé du contenu 8"/>
          <p:cNvSpPr>
            <a:spLocks noGrp="1"/>
          </p:cNvSpPr>
          <p:nvPr>
            <p:ph idx="1"/>
          </p:nvPr>
        </p:nvSpPr>
        <p:spPr>
          <a:xfrm>
            <a:off x="285719" y="1196752"/>
            <a:ext cx="8772541" cy="5390966"/>
          </a:xfrm>
        </p:spPr>
        <p:txBody>
          <a:bodyPr/>
          <a:lstStyle/>
          <a:p>
            <a:r>
              <a:rPr lang="fr-FR" dirty="0"/>
              <a:t>Identifiez votre stratégie pour la gestion des objets Stratégie de groupe</a:t>
            </a:r>
            <a:endParaRPr lang="en-US" dirty="0"/>
          </a:p>
          <a:p>
            <a:endParaRPr lang="fr-FR" dirty="0"/>
          </a:p>
          <a:p>
            <a:r>
              <a:rPr lang="fr-FR" dirty="0"/>
              <a:t>Organisez les objets Stratégie de groupe en fonction de la maintenance administrative</a:t>
            </a:r>
            <a:endParaRPr lang="en-US" dirty="0"/>
          </a:p>
          <a:p>
            <a:endParaRPr lang="fr-FR" dirty="0"/>
          </a:p>
          <a:p>
            <a:r>
              <a:rPr lang="fr-FR" dirty="0"/>
              <a:t>Planifiez l'audit des objets Stratégie de groupe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448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65" y="116632"/>
            <a:ext cx="7559675" cy="719137"/>
          </a:xfrm>
        </p:spPr>
        <p:txBody>
          <a:bodyPr/>
          <a:lstStyle/>
          <a:p>
            <a:r>
              <a:rPr lang="fr-FR" dirty="0"/>
              <a:t>Instructions de déploiement des objets Stratégie de groupe</a:t>
            </a:r>
            <a:endParaRPr lang="en-US" dirty="0"/>
          </a:p>
        </p:txBody>
      </p:sp>
      <p:sp>
        <p:nvSpPr>
          <p:cNvPr id="40963" name="Espace réservé du contenu 7"/>
          <p:cNvSpPr>
            <a:spLocks noGrp="1"/>
          </p:cNvSpPr>
          <p:nvPr>
            <p:ph idx="1"/>
          </p:nvPr>
        </p:nvSpPr>
        <p:spPr>
          <a:xfrm>
            <a:off x="252413" y="1368425"/>
            <a:ext cx="8639175" cy="5040313"/>
          </a:xfrm>
        </p:spPr>
        <p:txBody>
          <a:bodyPr/>
          <a:lstStyle/>
          <a:p>
            <a:r>
              <a:rPr lang="fr-FR"/>
              <a:t>Testez les paramètres de stratégie de groupe</a:t>
            </a:r>
            <a:endParaRPr lang="en-US"/>
          </a:p>
          <a:p>
            <a:endParaRPr lang="fr-FR"/>
          </a:p>
          <a:p>
            <a:r>
              <a:rPr lang="fr-FR"/>
              <a:t>Documentez le plan de stratégie de groupe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691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,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,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,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,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AGGERGROUP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WINTOTALSEGMENTS" val="0"/>
</p:tagLst>
</file>

<file path=ppt/theme/theme1.xml><?xml version="1.0" encoding="utf-8"?>
<a:theme xmlns:a="http://schemas.openxmlformats.org/drawingml/2006/main" name="ecosia.SC.v.0.01.2003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8DB3E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cosia.SC.v.0.01.200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0000" tIns="46800" rIns="90000" bIns="46800" anchor="ctr" anchorCtr="1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None/>
          <a:tabLst/>
          <a:defRPr kumimoji="0" lang="en-US" sz="1600" b="1" i="0" u="none" strike="noStrike" baseline="0">
            <a:solidFill>
              <a:schemeClr val="bg1">
                <a:alpha val="100000"/>
              </a:schemeClr>
            </a:solidFill>
            <a:effectLst/>
            <a:latin typeface="Arial"/>
          </a:defRPr>
        </a:defPPr>
      </a:lstStyle>
    </a:lnDef>
  </a:objectDefaults>
  <a:extraClrSchemeLst>
    <a:extraClrScheme>
      <a:clrScheme name="ecosia.SC.v.0.01.2003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sia.SC.v.0.01.2003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sia.SC.v.0.01.2003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 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 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82B7A1AEB5A47B18A6F0AAF5887A7" ma:contentTypeVersion="0" ma:contentTypeDescription="Crée un document." ma:contentTypeScope="" ma:versionID="85d6159bf644aaa09b6f8fa3f27872c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fe331b061e72866024fe28ebad680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C1F188-9132-4920-8C07-FFF0C087404D}"/>
</file>

<file path=customXml/itemProps2.xml><?xml version="1.0" encoding="utf-8"?>
<ds:datastoreItem xmlns:ds="http://schemas.openxmlformats.org/officeDocument/2006/customXml" ds:itemID="{C21B1FD0-5C03-4B49-95A6-8E26E17B7DAE}"/>
</file>

<file path=customXml/itemProps3.xml><?xml version="1.0" encoding="utf-8"?>
<ds:datastoreItem xmlns:ds="http://schemas.openxmlformats.org/officeDocument/2006/customXml" ds:itemID="{A4F98378-678A-4A56-A132-05E7B6FFD0C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21937</TotalTime>
  <Words>2697</Words>
  <Application>Microsoft Office PowerPoint</Application>
  <PresentationFormat>Affichage à l'écran (4:3)</PresentationFormat>
  <Paragraphs>477</Paragraphs>
  <Slides>35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2" baseType="lpstr">
      <vt:lpstr>Arial</vt:lpstr>
      <vt:lpstr>Arial Black</vt:lpstr>
      <vt:lpstr>Calibri</vt:lpstr>
      <vt:lpstr>Times New Roman</vt:lpstr>
      <vt:lpstr>Wingdings</vt:lpstr>
      <vt:lpstr>ecosia.SC.v.0.01.2003</vt:lpstr>
      <vt:lpstr>Imagem de bitmap</vt:lpstr>
      <vt:lpstr>Stratégie de Groupes</vt:lpstr>
      <vt:lpstr>Plan de cours</vt:lpstr>
      <vt:lpstr>Vue d'ensemble</vt:lpstr>
      <vt:lpstr>Création et configuration d'objets Stratégie de groupe</vt:lpstr>
      <vt:lpstr>GPO Local</vt:lpstr>
      <vt:lpstr>La Base de Registre</vt:lpstr>
      <vt:lpstr>Base de registre</vt:lpstr>
      <vt:lpstr>Stratégie de Groupe locale</vt:lpstr>
      <vt:lpstr>Fonctionnement d’une stratégie de groupe</vt:lpstr>
      <vt:lpstr>Utilisation d’une Stratégie</vt:lpstr>
      <vt:lpstr>Quelques portions particulières</vt:lpstr>
      <vt:lpstr>Paramètres de sécurité</vt:lpstr>
      <vt:lpstr>Gestion des mots de passes…</vt:lpstr>
      <vt:lpstr>MLGPO Mutiple Local Group Policies Objects </vt:lpstr>
      <vt:lpstr>Gpo En environnement ad </vt:lpstr>
      <vt:lpstr>Positionnement des GPO</vt:lpstr>
      <vt:lpstr>Gestion des stratégies de groupes </vt:lpstr>
      <vt:lpstr>Règles d’applications des GPO</vt:lpstr>
      <vt:lpstr>Règles d’applications des GPO</vt:lpstr>
      <vt:lpstr>Définition des filtres WMI</vt:lpstr>
      <vt:lpstr>Traitement par boucle de rappel</vt:lpstr>
      <vt:lpstr>GPO &amp; Password</vt:lpstr>
      <vt:lpstr>GPO par défaut </vt:lpstr>
      <vt:lpstr>Fine Grained Password Policy / Granular Password Policy</vt:lpstr>
      <vt:lpstr>Création de PSO en PowerShell ( 2008 R2)</vt:lpstr>
      <vt:lpstr>Présentation PowerPoint</vt:lpstr>
      <vt:lpstr>Condition d’application des GPO de préférence</vt:lpstr>
      <vt:lpstr>Prise en charge des GPO</vt:lpstr>
      <vt:lpstr>Magasin central </vt:lpstr>
      <vt:lpstr>Architecture</vt:lpstr>
      <vt:lpstr>Instructions de planification des objets Stratégie de groupe </vt:lpstr>
      <vt:lpstr>Instructions pour déterminer l'héritage des objets Stratégie de groupe</vt:lpstr>
      <vt:lpstr>Instructions pour déterminer une stratégie de groupe pour les sites</vt:lpstr>
      <vt:lpstr>Instructions de planification de l'administration des objets Stratégie de groupe</vt:lpstr>
      <vt:lpstr>Instructions de déploiement des objets Stratégie de groupe</vt:lpstr>
    </vt:vector>
  </TitlesOfParts>
  <Company>ECOSIA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Collection de sites</dc:title>
  <dc:subject>MOSS</dc:subject>
  <dc:creator>Partouche David</dc:creator>
  <cp:lastModifiedBy>David Partouche</cp:lastModifiedBy>
  <cp:revision>245</cp:revision>
  <cp:lastPrinted>2013-11-20T23:45:57Z</cp:lastPrinted>
  <dcterms:created xsi:type="dcterms:W3CDTF">2003-11-25T08:39:33Z</dcterms:created>
  <dcterms:modified xsi:type="dcterms:W3CDTF">2017-05-23T15:10:02Z</dcterms:modified>
  <cp:category>Support de cours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0x010100FF682B7A1AEB5A47B18A6F0AAF5887A7</vt:lpwstr>
  </property>
</Properties>
</file>